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6" r:id="rId2"/>
    <p:sldId id="257" r:id="rId3"/>
    <p:sldId id="286" r:id="rId4"/>
    <p:sldId id="296" r:id="rId5"/>
    <p:sldId id="297" r:id="rId6"/>
    <p:sldId id="389" r:id="rId7"/>
    <p:sldId id="288" r:id="rId8"/>
    <p:sldId id="384" r:id="rId9"/>
    <p:sldId id="385" r:id="rId10"/>
    <p:sldId id="386" r:id="rId11"/>
    <p:sldId id="387" r:id="rId12"/>
    <p:sldId id="319" r:id="rId13"/>
    <p:sldId id="290" r:id="rId14"/>
    <p:sldId id="320" r:id="rId15"/>
    <p:sldId id="291" r:id="rId16"/>
    <p:sldId id="292" r:id="rId17"/>
    <p:sldId id="321" r:id="rId18"/>
    <p:sldId id="293" r:id="rId19"/>
    <p:sldId id="322" r:id="rId20"/>
    <p:sldId id="311" r:id="rId21"/>
    <p:sldId id="323" r:id="rId22"/>
    <p:sldId id="376" r:id="rId23"/>
    <p:sldId id="312" r:id="rId24"/>
    <p:sldId id="330" r:id="rId25"/>
    <p:sldId id="324" r:id="rId26"/>
    <p:sldId id="325" r:id="rId27"/>
    <p:sldId id="331" r:id="rId28"/>
    <p:sldId id="326" r:id="rId29"/>
    <p:sldId id="313" r:id="rId30"/>
    <p:sldId id="327" r:id="rId31"/>
    <p:sldId id="314" r:id="rId32"/>
    <p:sldId id="328" r:id="rId33"/>
    <p:sldId id="315" r:id="rId34"/>
    <p:sldId id="329" r:id="rId35"/>
    <p:sldId id="316" r:id="rId36"/>
    <p:sldId id="335" r:id="rId37"/>
    <p:sldId id="261" r:id="rId38"/>
    <p:sldId id="294" r:id="rId39"/>
    <p:sldId id="259" r:id="rId40"/>
    <p:sldId id="298" r:id="rId41"/>
    <p:sldId id="265" r:id="rId42"/>
    <p:sldId id="267" r:id="rId43"/>
    <p:sldId id="270" r:id="rId44"/>
    <p:sldId id="280" r:id="rId45"/>
    <p:sldId id="282" r:id="rId46"/>
    <p:sldId id="283" r:id="rId47"/>
    <p:sldId id="332" r:id="rId48"/>
    <p:sldId id="299" r:id="rId49"/>
    <p:sldId id="300" r:id="rId50"/>
    <p:sldId id="301" r:id="rId51"/>
    <p:sldId id="284" r:id="rId52"/>
    <p:sldId id="268" r:id="rId53"/>
    <p:sldId id="333" r:id="rId54"/>
    <p:sldId id="269" r:id="rId55"/>
    <p:sldId id="303" r:id="rId56"/>
    <p:sldId id="336" r:id="rId57"/>
    <p:sldId id="341" r:id="rId58"/>
    <p:sldId id="339" r:id="rId59"/>
    <p:sldId id="340" r:id="rId60"/>
    <p:sldId id="342" r:id="rId61"/>
    <p:sldId id="344" r:id="rId62"/>
    <p:sldId id="302" r:id="rId63"/>
    <p:sldId id="305" r:id="rId64"/>
    <p:sldId id="306" r:id="rId65"/>
    <p:sldId id="308" r:id="rId66"/>
    <p:sldId id="309" r:id="rId67"/>
    <p:sldId id="310" r:id="rId68"/>
    <p:sldId id="317" r:id="rId69"/>
    <p:sldId id="345" r:id="rId70"/>
    <p:sldId id="346" r:id="rId71"/>
    <p:sldId id="348" r:id="rId72"/>
    <p:sldId id="349" r:id="rId73"/>
    <p:sldId id="351" r:id="rId74"/>
    <p:sldId id="350" r:id="rId75"/>
    <p:sldId id="279" r:id="rId76"/>
    <p:sldId id="318" r:id="rId77"/>
    <p:sldId id="352" r:id="rId78"/>
    <p:sldId id="354" r:id="rId79"/>
    <p:sldId id="353" r:id="rId80"/>
    <p:sldId id="355" r:id="rId81"/>
    <p:sldId id="356" r:id="rId82"/>
    <p:sldId id="357" r:id="rId83"/>
    <p:sldId id="358" r:id="rId84"/>
    <p:sldId id="359" r:id="rId85"/>
    <p:sldId id="362" r:id="rId86"/>
    <p:sldId id="363" r:id="rId87"/>
    <p:sldId id="360" r:id="rId88"/>
    <p:sldId id="361" r:id="rId89"/>
    <p:sldId id="364" r:id="rId90"/>
    <p:sldId id="365" r:id="rId91"/>
    <p:sldId id="375" r:id="rId92"/>
    <p:sldId id="366" r:id="rId93"/>
    <p:sldId id="367" r:id="rId94"/>
    <p:sldId id="368" r:id="rId95"/>
    <p:sldId id="374" r:id="rId96"/>
    <p:sldId id="381" r:id="rId97"/>
    <p:sldId id="377" r:id="rId98"/>
    <p:sldId id="378" r:id="rId99"/>
    <p:sldId id="379" r:id="rId100"/>
    <p:sldId id="382" r:id="rId101"/>
    <p:sldId id="369" r:id="rId102"/>
    <p:sldId id="370" r:id="rId103"/>
    <p:sldId id="371" r:id="rId104"/>
    <p:sldId id="372" r:id="rId105"/>
    <p:sldId id="373" r:id="rId106"/>
    <p:sldId id="271" r:id="rId107"/>
    <p:sldId id="272" r:id="rId108"/>
    <p:sldId id="273" r:id="rId109"/>
    <p:sldId id="274"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78BCB-2CB9-4452-8E44-F783E8B5E2C6}" type="datetimeFigureOut">
              <a:rPr lang="en-NZ" smtClean="0"/>
              <a:t>15/05/2013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38B87-6FA5-4615-9DD4-2E7933E6B1F0}" type="slidenum">
              <a:rPr lang="en-NZ" smtClean="0"/>
              <a:t>‹#›</a:t>
            </a:fld>
            <a:endParaRPr lang="en-NZ"/>
          </a:p>
        </p:txBody>
      </p:sp>
    </p:spTree>
    <p:extLst>
      <p:ext uri="{BB962C8B-B14F-4D97-AF65-F5344CB8AC3E}">
        <p14:creationId xmlns:p14="http://schemas.microsoft.com/office/powerpoint/2010/main" val="213927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FF38B87-6FA5-4615-9DD4-2E7933E6B1F0}" type="slidenum">
              <a:rPr lang="en-NZ" smtClean="0"/>
              <a:t>22</a:t>
            </a:fld>
            <a:endParaRPr lang="en-NZ"/>
          </a:p>
        </p:txBody>
      </p:sp>
    </p:spTree>
    <p:extLst>
      <p:ext uri="{BB962C8B-B14F-4D97-AF65-F5344CB8AC3E}">
        <p14:creationId xmlns:p14="http://schemas.microsoft.com/office/powerpoint/2010/main" val="365806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B0F202D0-6227-4DCE-A620-FDF204D1ED87}" type="datetimeFigureOut">
              <a:rPr lang="en-NZ" smtClean="0"/>
              <a:t>15/05/2013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139482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0F202D0-6227-4DCE-A620-FDF204D1ED87}" type="datetimeFigureOut">
              <a:rPr lang="en-NZ" smtClean="0"/>
              <a:t>15/05/2013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147297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0F202D0-6227-4DCE-A620-FDF204D1ED87}" type="datetimeFigureOut">
              <a:rPr lang="en-NZ" smtClean="0"/>
              <a:t>15/05/2013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36695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0F202D0-6227-4DCE-A620-FDF204D1ED87}" type="datetimeFigureOut">
              <a:rPr lang="en-NZ" smtClean="0"/>
              <a:t>15/05/2013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5428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202D0-6227-4DCE-A620-FDF204D1ED87}" type="datetimeFigureOut">
              <a:rPr lang="en-NZ" smtClean="0"/>
              <a:t>15/05/2013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419882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B0F202D0-6227-4DCE-A620-FDF204D1ED87}" type="datetimeFigureOut">
              <a:rPr lang="en-NZ" smtClean="0"/>
              <a:t>15/05/2013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399253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B0F202D0-6227-4DCE-A620-FDF204D1ED87}" type="datetimeFigureOut">
              <a:rPr lang="en-NZ" smtClean="0"/>
              <a:t>15/05/2013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193967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B0F202D0-6227-4DCE-A620-FDF204D1ED87}" type="datetimeFigureOut">
              <a:rPr lang="en-NZ" smtClean="0"/>
              <a:t>15/05/2013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394008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202D0-6227-4DCE-A620-FDF204D1ED87}" type="datetimeFigureOut">
              <a:rPr lang="en-NZ" smtClean="0"/>
              <a:t>15/05/2013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45805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202D0-6227-4DCE-A620-FDF204D1ED87}" type="datetimeFigureOut">
              <a:rPr lang="en-NZ" smtClean="0"/>
              <a:t>15/05/2013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368706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202D0-6227-4DCE-A620-FDF204D1ED87}" type="datetimeFigureOut">
              <a:rPr lang="en-NZ" smtClean="0"/>
              <a:t>15/05/2013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C0445C2-DF82-4CF5-86F5-27B54E26C1F8}" type="slidenum">
              <a:rPr lang="en-NZ" smtClean="0"/>
              <a:t>‹#›</a:t>
            </a:fld>
            <a:endParaRPr lang="en-NZ"/>
          </a:p>
        </p:txBody>
      </p:sp>
    </p:spTree>
    <p:extLst>
      <p:ext uri="{BB962C8B-B14F-4D97-AF65-F5344CB8AC3E}">
        <p14:creationId xmlns:p14="http://schemas.microsoft.com/office/powerpoint/2010/main" val="75508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202D0-6227-4DCE-A620-FDF204D1ED87}" type="datetimeFigureOut">
              <a:rPr lang="en-NZ" smtClean="0"/>
              <a:t>15/05/2013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445C2-DF82-4CF5-86F5-27B54E26C1F8}" type="slidenum">
              <a:rPr lang="en-NZ" smtClean="0"/>
              <a:t>‹#›</a:t>
            </a:fld>
            <a:endParaRPr lang="en-NZ"/>
          </a:p>
        </p:txBody>
      </p:sp>
    </p:spTree>
    <p:extLst>
      <p:ext uri="{BB962C8B-B14F-4D97-AF65-F5344CB8AC3E}">
        <p14:creationId xmlns:p14="http://schemas.microsoft.com/office/powerpoint/2010/main" val="3086863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jbq.jewishbible.org/assets/Uploads/364/364_sheep.pdf"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video's%20for%202.7/How%20Genes%20Work%20%20Hand-Me-Down%20Genes%20Series%20-%20DNA%20and%20Proteins%20Part%201%20-%20How%20Genes%20Work.wm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qy8dk5iS1f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etacafe.com/watch/319359/human_genom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tolaf.edu/people/giannini/flashanimat/molgenetics/transcription.sw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207.207.4.198/pub/flash/26/transmenu_s.swf" TargetMode="External"/><Relationship Id="rId2" Type="http://schemas.openxmlformats.org/officeDocument/2006/relationships/hyperlink" Target="http://www.stolaf.edu/people/giannini/flashanimat/molgenetics/translation.sw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hyperlink" Target="http://www.teachersdomain.org/resources/tdc02/sci/life/gen/proteinsynth/assets/tdc02_vid_proteinsynth/tdc02_vid_proteinsynth_56_mov.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youtube.com/watch?v=983lhh20rGY"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highered.mcgraw-hill.com/olcweb/cgi/pluginpop.cgi?it=swf::535::535::/sites/dl/free/0072437316/120070/bio09.swf::A%20Biochemical%20Pathway"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www.youtube.com/watch?v=LcaRTDsLmiA"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learn.genetics.utah.edu/content/epigenetics/nutrition/"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2.7 Gene Expression</a:t>
            </a:r>
            <a:endParaRPr lang="en-NZ" dirty="0"/>
          </a:p>
        </p:txBody>
      </p:sp>
      <p:sp>
        <p:nvSpPr>
          <p:cNvPr id="3" name="Subtitle 2"/>
          <p:cNvSpPr>
            <a:spLocks noGrp="1"/>
          </p:cNvSpPr>
          <p:nvPr>
            <p:ph type="subTitle" idx="1"/>
          </p:nvPr>
        </p:nvSpPr>
        <p:spPr/>
        <p:txBody>
          <a:bodyPr/>
          <a:lstStyle/>
          <a:p>
            <a:endParaRPr lang="en-NZ"/>
          </a:p>
        </p:txBody>
      </p:sp>
    </p:spTree>
    <p:extLst>
      <p:ext uri="{BB962C8B-B14F-4D97-AF65-F5344CB8AC3E}">
        <p14:creationId xmlns:p14="http://schemas.microsoft.com/office/powerpoint/2010/main" val="2287372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sz="3600">
                <a:solidFill>
                  <a:schemeClr val="tx1"/>
                </a:solidFill>
                <a:latin typeface="Comic Sans MS" pitchFamily="66" charset="0"/>
              </a:defRPr>
            </a:lvl1pPr>
            <a:lvl2pPr marL="742950" indent="-285750" eaLnBrk="0" hangingPunct="0">
              <a:defRPr sz="3600">
                <a:solidFill>
                  <a:schemeClr val="tx1"/>
                </a:solidFill>
                <a:latin typeface="Comic Sans MS" pitchFamily="66" charset="0"/>
              </a:defRPr>
            </a:lvl2pPr>
            <a:lvl3pPr marL="1143000" indent="-228600" eaLnBrk="0" hangingPunct="0">
              <a:defRPr sz="3600">
                <a:solidFill>
                  <a:schemeClr val="tx1"/>
                </a:solidFill>
                <a:latin typeface="Comic Sans MS" pitchFamily="66" charset="0"/>
              </a:defRPr>
            </a:lvl3pPr>
            <a:lvl4pPr marL="1600200" indent="-228600" eaLnBrk="0" hangingPunct="0">
              <a:defRPr sz="3600">
                <a:solidFill>
                  <a:schemeClr val="tx1"/>
                </a:solidFill>
                <a:latin typeface="Comic Sans MS" pitchFamily="66" charset="0"/>
              </a:defRPr>
            </a:lvl4pPr>
            <a:lvl5pPr marL="2057400" indent="-228600" eaLnBrk="0" hangingPunct="0">
              <a:defRPr sz="3600">
                <a:solidFill>
                  <a:schemeClr val="tx1"/>
                </a:solidFill>
                <a:latin typeface="Comic Sans MS" pitchFamily="66" charset="0"/>
              </a:defRPr>
            </a:lvl5pPr>
            <a:lvl6pPr marL="2514600" indent="-228600" eaLnBrk="0" fontAlgn="base" hangingPunct="0">
              <a:spcBef>
                <a:spcPct val="0"/>
              </a:spcBef>
              <a:spcAft>
                <a:spcPct val="0"/>
              </a:spcAft>
              <a:defRPr sz="3600">
                <a:solidFill>
                  <a:schemeClr val="tx1"/>
                </a:solidFill>
                <a:latin typeface="Comic Sans MS" pitchFamily="66" charset="0"/>
              </a:defRPr>
            </a:lvl6pPr>
            <a:lvl7pPr marL="2971800" indent="-228600" eaLnBrk="0" fontAlgn="base" hangingPunct="0">
              <a:spcBef>
                <a:spcPct val="0"/>
              </a:spcBef>
              <a:spcAft>
                <a:spcPct val="0"/>
              </a:spcAft>
              <a:defRPr sz="3600">
                <a:solidFill>
                  <a:schemeClr val="tx1"/>
                </a:solidFill>
                <a:latin typeface="Comic Sans MS" pitchFamily="66" charset="0"/>
              </a:defRPr>
            </a:lvl7pPr>
            <a:lvl8pPr marL="3429000" indent="-228600" eaLnBrk="0" fontAlgn="base" hangingPunct="0">
              <a:spcBef>
                <a:spcPct val="0"/>
              </a:spcBef>
              <a:spcAft>
                <a:spcPct val="0"/>
              </a:spcAft>
              <a:defRPr sz="3600">
                <a:solidFill>
                  <a:schemeClr val="tx1"/>
                </a:solidFill>
                <a:latin typeface="Comic Sans MS" pitchFamily="66" charset="0"/>
              </a:defRPr>
            </a:lvl8pPr>
            <a:lvl9pPr marL="3886200" indent="-228600" eaLnBrk="0" fontAlgn="base" hangingPunct="0">
              <a:spcBef>
                <a:spcPct val="0"/>
              </a:spcBef>
              <a:spcAft>
                <a:spcPct val="0"/>
              </a:spcAft>
              <a:defRPr sz="3600">
                <a:solidFill>
                  <a:schemeClr val="tx1"/>
                </a:solidFill>
                <a:latin typeface="Comic Sans MS" pitchFamily="66" charset="0"/>
              </a:defRPr>
            </a:lvl9pPr>
          </a:lstStyle>
          <a:p>
            <a:pPr eaLnBrk="1" hangingPunct="1"/>
            <a:fld id="{D370D2B7-B3E6-475B-A3DF-E174FB0B3472}" type="slidenum">
              <a:rPr lang="en-US" sz="1400">
                <a:latin typeface="Times New Roman" pitchFamily="18" charset="0"/>
              </a:rPr>
              <a:pPr eaLnBrk="1" hangingPunct="1"/>
              <a:t>10</a:t>
            </a:fld>
            <a:endParaRPr lang="en-US" sz="1400">
              <a:latin typeface="Times New Roman" pitchFamily="18" charset="0"/>
            </a:endParaRPr>
          </a:p>
        </p:txBody>
      </p:sp>
      <p:sp>
        <p:nvSpPr>
          <p:cNvPr id="16387"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pPr>
            <a:r>
              <a:rPr lang="en-US" smtClean="0"/>
              <a:t> </a:t>
            </a:r>
          </a:p>
        </p:txBody>
      </p:sp>
      <p:grpSp>
        <p:nvGrpSpPr>
          <p:cNvPr id="12303" name="Group 15"/>
          <p:cNvGrpSpPr>
            <a:grpSpLocks/>
          </p:cNvGrpSpPr>
          <p:nvPr/>
        </p:nvGrpSpPr>
        <p:grpSpPr bwMode="auto">
          <a:xfrm>
            <a:off x="2514600" y="2971800"/>
            <a:ext cx="5437188" cy="2260600"/>
            <a:chOff x="1552" y="2832"/>
            <a:chExt cx="3425" cy="1424"/>
          </a:xfrm>
        </p:grpSpPr>
        <p:sp>
          <p:nvSpPr>
            <p:cNvPr id="16390" name="AutoShape 16"/>
            <p:cNvSpPr>
              <a:spLocks noChangeArrowheads="1"/>
            </p:cNvSpPr>
            <p:nvPr/>
          </p:nvSpPr>
          <p:spPr bwMode="auto">
            <a:xfrm rot="120000">
              <a:off x="3136" y="3328"/>
              <a:ext cx="1120" cy="928"/>
            </a:xfrm>
            <a:prstGeom prst="hexagon">
              <a:avLst>
                <a:gd name="adj" fmla="val 30167"/>
                <a:gd name="vf" fmla="val 115470"/>
              </a:avLst>
            </a:prstGeom>
            <a:solidFill>
              <a:srgbClr val="FE9B03"/>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391" name="AutoShape 17"/>
            <p:cNvSpPr>
              <a:spLocks noChangeArrowheads="1"/>
            </p:cNvSpPr>
            <p:nvPr/>
          </p:nvSpPr>
          <p:spPr bwMode="auto">
            <a:xfrm>
              <a:off x="1552" y="3328"/>
              <a:ext cx="1120" cy="928"/>
            </a:xfrm>
            <a:prstGeom prst="hexagon">
              <a:avLst>
                <a:gd name="adj" fmla="val 30167"/>
                <a:gd name="vf" fmla="val 115470"/>
              </a:avLst>
            </a:prstGeom>
            <a:solidFill>
              <a:schemeClr val="hlink"/>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392" name="Rectangle 18"/>
            <p:cNvSpPr>
              <a:spLocks noChangeArrowheads="1"/>
            </p:cNvSpPr>
            <p:nvPr/>
          </p:nvSpPr>
          <p:spPr bwMode="auto">
            <a:xfrm>
              <a:off x="1959" y="3610"/>
              <a:ext cx="27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T</a:t>
              </a:r>
            </a:p>
          </p:txBody>
        </p:sp>
        <p:sp>
          <p:nvSpPr>
            <p:cNvPr id="16393" name="Rectangle 19"/>
            <p:cNvSpPr>
              <a:spLocks noChangeArrowheads="1"/>
            </p:cNvSpPr>
            <p:nvPr/>
          </p:nvSpPr>
          <p:spPr bwMode="auto">
            <a:xfrm>
              <a:off x="3543" y="3582"/>
              <a:ext cx="301" cy="363"/>
            </a:xfrm>
            <a:prstGeom prst="rect">
              <a:avLst/>
            </a:prstGeom>
            <a:solidFill>
              <a:srgbClr val="FE9B0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200" b="1"/>
                <a:t>A</a:t>
              </a:r>
            </a:p>
          </p:txBody>
        </p:sp>
        <p:sp>
          <p:nvSpPr>
            <p:cNvPr id="16394" name="Line 20"/>
            <p:cNvSpPr>
              <a:spLocks noChangeShapeType="1"/>
            </p:cNvSpPr>
            <p:nvPr/>
          </p:nvSpPr>
          <p:spPr bwMode="auto">
            <a:xfrm>
              <a:off x="2704" y="3792"/>
              <a:ext cx="448"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395" name="Line 21"/>
            <p:cNvSpPr>
              <a:spLocks noChangeShapeType="1"/>
            </p:cNvSpPr>
            <p:nvPr/>
          </p:nvSpPr>
          <p:spPr bwMode="auto">
            <a:xfrm>
              <a:off x="2416" y="3312"/>
              <a:ext cx="976"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6396" name="AutoShape 22"/>
            <p:cNvSpPr>
              <a:spLocks noChangeArrowheads="1"/>
            </p:cNvSpPr>
            <p:nvPr/>
          </p:nvSpPr>
          <p:spPr bwMode="auto">
            <a:xfrm rot="3411145">
              <a:off x="4024" y="2840"/>
              <a:ext cx="962" cy="945"/>
            </a:xfrm>
            <a:prstGeom prst="pentagon">
              <a:avLst/>
            </a:prstGeom>
            <a:solidFill>
              <a:srgbClr val="FE9B03"/>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sp>
        <p:nvSpPr>
          <p:cNvPr id="16389" name="Rectangle 23"/>
          <p:cNvSpPr>
            <a:spLocks noGrp="1" noChangeArrowheads="1"/>
          </p:cNvSpPr>
          <p:nvPr>
            <p:ph type="title"/>
          </p:nvPr>
        </p:nvSpPr>
        <p:spPr>
          <a:xfrm>
            <a:off x="1828800" y="609600"/>
            <a:ext cx="6629400" cy="2362200"/>
          </a:xfrm>
        </p:spPr>
        <p:txBody>
          <a:bodyPr/>
          <a:lstStyle/>
          <a:p>
            <a:pPr algn="l" eaLnBrk="1" hangingPunct="1">
              <a:buFontTx/>
              <a:buChar char="•"/>
            </a:pPr>
            <a:r>
              <a:rPr lang="en-US" sz="3600" smtClean="0">
                <a:solidFill>
                  <a:srgbClr val="A50021"/>
                </a:solidFill>
                <a:latin typeface="Comic Sans MS" pitchFamily="66" charset="0"/>
              </a:rPr>
              <a:t>Two</a:t>
            </a:r>
            <a:r>
              <a:rPr lang="en-US" sz="3600" smtClean="0">
                <a:latin typeface="Comic Sans MS" pitchFamily="66" charset="0"/>
              </a:rPr>
              <a:t> hydrogen bonds are required to bond Adenine &amp; Thymine</a:t>
            </a:r>
          </a:p>
        </p:txBody>
      </p:sp>
    </p:spTree>
    <p:extLst>
      <p:ext uri="{BB962C8B-B14F-4D97-AF65-F5344CB8AC3E}">
        <p14:creationId xmlns:p14="http://schemas.microsoft.com/office/powerpoint/2010/main" val="3790553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wipe(left)">
                                      <p:cBhvr>
                                        <p:cTn id="7"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pPr lvl="0"/>
            <a:r>
              <a:rPr lang="en-NZ" u="sng" dirty="0">
                <a:hlinkClick r:id="rId2"/>
              </a:rPr>
              <a:t>http://jbq.jewishbible.org/assets/Uploads/364/364_sheep.pdf</a:t>
            </a:r>
            <a:endParaRPr lang="en-NZ" dirty="0"/>
          </a:p>
          <a:p>
            <a:endParaRPr lang="en-NZ" dirty="0"/>
          </a:p>
        </p:txBody>
      </p:sp>
    </p:spTree>
    <p:extLst>
      <p:ext uri="{BB962C8B-B14F-4D97-AF65-F5344CB8AC3E}">
        <p14:creationId xmlns:p14="http://schemas.microsoft.com/office/powerpoint/2010/main" val="4751485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EXTRA ACTIVITIES</a:t>
            </a:r>
            <a:endParaRPr lang="en-NZ" dirty="0"/>
          </a:p>
        </p:txBody>
      </p:sp>
      <p:sp>
        <p:nvSpPr>
          <p:cNvPr id="3" name="Content Placeholder 2"/>
          <p:cNvSpPr>
            <a:spLocks noGrp="1"/>
          </p:cNvSpPr>
          <p:nvPr>
            <p:ph idx="1"/>
          </p:nvPr>
        </p:nvSpPr>
        <p:spPr/>
        <p:txBody>
          <a:bodyPr/>
          <a:lstStyle/>
          <a:p>
            <a:endParaRPr lang="en-NZ" dirty="0"/>
          </a:p>
        </p:txBody>
      </p:sp>
    </p:spTree>
    <p:extLst>
      <p:ext uri="{BB962C8B-B14F-4D97-AF65-F5344CB8AC3E}">
        <p14:creationId xmlns:p14="http://schemas.microsoft.com/office/powerpoint/2010/main" val="26187109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260648"/>
            <a:ext cx="8229600" cy="5865515"/>
          </a:xfrm>
        </p:spPr>
        <p:txBody>
          <a:bodyPr>
            <a:normAutofit fontScale="92500" lnSpcReduction="20000"/>
          </a:bodyPr>
          <a:lstStyle/>
          <a:p>
            <a:pPr marL="0" indent="0">
              <a:buNone/>
            </a:pPr>
            <a:endParaRPr lang="en-NZ" dirty="0"/>
          </a:p>
          <a:p>
            <a:r>
              <a:rPr lang="en-NZ" b="1" dirty="0"/>
              <a:t>The base sequence can be used to make up the amino acid chain. Can this be done in the reverse, having an amino acid chain translated back into RNA and reverse Transcribed into the same DNA that coded for it? Explain your answer.</a:t>
            </a:r>
            <a:endParaRPr lang="en-NZ" dirty="0"/>
          </a:p>
          <a:p>
            <a:pPr marL="0" indent="0">
              <a:buNone/>
            </a:pPr>
            <a:endParaRPr lang="en-NZ" dirty="0"/>
          </a:p>
          <a:p>
            <a:r>
              <a:rPr lang="en-NZ" dirty="0"/>
              <a:t>No it cannot give the same DNA that coded for the Amino Acid sequence. This is because there are many codons that code for an amino acid, therefore there is no way of ensuring that a DNA sequence produced is the same as the original due to redundancy and degeneracy in the genetic code.  </a:t>
            </a:r>
          </a:p>
          <a:p>
            <a:endParaRPr lang="en-NZ" dirty="0"/>
          </a:p>
        </p:txBody>
      </p:sp>
    </p:spTree>
    <p:extLst>
      <p:ext uri="{BB962C8B-B14F-4D97-AF65-F5344CB8AC3E}">
        <p14:creationId xmlns:p14="http://schemas.microsoft.com/office/powerpoint/2010/main" val="2333691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8423917"/>
              </p:ext>
            </p:extLst>
          </p:nvPr>
        </p:nvGraphicFramePr>
        <p:xfrm>
          <a:off x="611560" y="2276872"/>
          <a:ext cx="7117978" cy="3775710"/>
        </p:xfrm>
        <a:graphic>
          <a:graphicData uri="http://schemas.openxmlformats.org/drawingml/2006/table">
            <a:tbl>
              <a:tblPr firstRow="1" firstCol="1" bandRow="1"/>
              <a:tblGrid>
                <a:gridCol w="996517"/>
                <a:gridCol w="2847191"/>
                <a:gridCol w="3274270"/>
              </a:tblGrid>
              <a:tr h="2247344">
                <a:tc>
                  <a:txBody>
                    <a:bodyPr/>
                    <a:lstStyle/>
                    <a:p>
                      <a:pPr algn="ctr">
                        <a:lnSpc>
                          <a:spcPct val="115000"/>
                        </a:lnSpc>
                        <a:spcAft>
                          <a:spcPts val="1000"/>
                        </a:spcAft>
                      </a:pPr>
                      <a:r>
                        <a:rPr lang="en-NZ" sz="2000" dirty="0">
                          <a:effectLst/>
                          <a:latin typeface="Times New Roman"/>
                          <a:ea typeface="Calibri"/>
                          <a:cs typeface="Times New Roman"/>
                        </a:rPr>
                        <a:t>(c)</a:t>
                      </a:r>
                      <a:endParaRPr lang="en-NZ" sz="2800" dirty="0">
                        <a:effectLst/>
                        <a:latin typeface="Calibri"/>
                        <a:ea typeface="Calibri"/>
                        <a:cs typeface="Times New Roman"/>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NZ" sz="2000" b="1">
                          <a:effectLst/>
                          <a:latin typeface="Times New Roman"/>
                          <a:ea typeface="Calibri"/>
                          <a:cs typeface="Times New Roman"/>
                        </a:rPr>
                        <a:t>Describes how mRNA is processed.</a:t>
                      </a:r>
                      <a:endParaRPr lang="en-NZ" sz="2800">
                        <a:effectLst/>
                        <a:latin typeface="Calibri"/>
                        <a:ea typeface="Calibri"/>
                        <a:cs typeface="Times New Roman"/>
                      </a:endParaRPr>
                    </a:p>
                    <a:p>
                      <a:pPr>
                        <a:lnSpc>
                          <a:spcPct val="115000"/>
                        </a:lnSpc>
                        <a:spcAft>
                          <a:spcPts val="1000"/>
                        </a:spcAft>
                      </a:pPr>
                      <a:r>
                        <a:rPr lang="en-NZ" sz="2000">
                          <a:effectLst/>
                          <a:latin typeface="Times New Roman"/>
                          <a:ea typeface="Calibri"/>
                          <a:cs typeface="Times New Roman"/>
                        </a:rPr>
                        <a:t>Eg non coding regions / introns are removed.</a:t>
                      </a:r>
                      <a:endParaRPr lang="en-NZ" sz="2800">
                        <a:effectLst/>
                        <a:latin typeface="Calibri"/>
                        <a:ea typeface="Calibri"/>
                        <a:cs typeface="Times New Roman"/>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NZ" sz="2000" b="1" dirty="0">
                          <a:effectLst/>
                          <a:latin typeface="Times New Roman"/>
                          <a:ea typeface="Calibri"/>
                          <a:cs typeface="Times New Roman"/>
                        </a:rPr>
                        <a:t>Explains how mRNA is processed.</a:t>
                      </a:r>
                      <a:endParaRPr lang="en-NZ" sz="2800" dirty="0">
                        <a:effectLst/>
                        <a:latin typeface="Calibri"/>
                        <a:ea typeface="Calibri"/>
                        <a:cs typeface="Times New Roman"/>
                      </a:endParaRPr>
                    </a:p>
                    <a:p>
                      <a:pPr>
                        <a:lnSpc>
                          <a:spcPct val="115000"/>
                        </a:lnSpc>
                        <a:spcAft>
                          <a:spcPts val="1000"/>
                        </a:spcAft>
                      </a:pPr>
                      <a:r>
                        <a:rPr lang="en-NZ" sz="2000" dirty="0" err="1">
                          <a:effectLst/>
                          <a:latin typeface="Times New Roman"/>
                          <a:ea typeface="Calibri"/>
                          <a:cs typeface="Times New Roman"/>
                        </a:rPr>
                        <a:t>Eg</a:t>
                      </a:r>
                      <a:r>
                        <a:rPr lang="en-NZ" sz="2000" dirty="0">
                          <a:effectLst/>
                          <a:latin typeface="Times New Roman"/>
                          <a:ea typeface="Calibri"/>
                          <a:cs typeface="Times New Roman"/>
                        </a:rPr>
                        <a:t> mRNA / Primary transcript produced by transcription has both coding regions / exons and non-coding regions / introns of RNA. These non coding regions / introns are removed to leave only the coding regions / exons.</a:t>
                      </a:r>
                      <a:endParaRPr lang="en-NZ" sz="2800" dirty="0">
                        <a:effectLst/>
                        <a:latin typeface="Calibri"/>
                        <a:ea typeface="Calibri"/>
                        <a:cs typeface="Times New Roman"/>
                      </a:endParaRPr>
                    </a:p>
                  </a:txBody>
                  <a:tcPr marL="68580" marR="68580" marT="7175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04849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1229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4544" t="-3052" r="55189" b="3052"/>
          <a:stretch/>
        </p:blipFill>
        <p:spPr bwMode="auto">
          <a:xfrm>
            <a:off x="611560" y="1772816"/>
            <a:ext cx="7228384" cy="332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60925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6969253"/>
              </p:ext>
            </p:extLst>
          </p:nvPr>
        </p:nvGraphicFramePr>
        <p:xfrm>
          <a:off x="179512" y="26431"/>
          <a:ext cx="8856983" cy="6858000"/>
        </p:xfrm>
        <a:graphic>
          <a:graphicData uri="http://schemas.openxmlformats.org/drawingml/2006/table">
            <a:tbl>
              <a:tblPr/>
              <a:tblGrid>
                <a:gridCol w="2376264"/>
                <a:gridCol w="2880320"/>
                <a:gridCol w="3600399"/>
              </a:tblGrid>
              <a:tr h="304918">
                <a:tc>
                  <a:txBody>
                    <a:bodyPr/>
                    <a:lstStyle/>
                    <a:p>
                      <a:pPr>
                        <a:lnSpc>
                          <a:spcPct val="115000"/>
                        </a:lnSpc>
                        <a:spcAft>
                          <a:spcPts val="1000"/>
                        </a:spcAft>
                      </a:pPr>
                      <a:r>
                        <a:rPr lang="en-GB" sz="1100" b="1" dirty="0">
                          <a:effectLst/>
                          <a:latin typeface="Calibri"/>
                          <a:ea typeface="Calibri"/>
                          <a:cs typeface="Times New Roman"/>
                        </a:rPr>
                        <a:t>Achievement</a:t>
                      </a:r>
                      <a:endParaRPr lang="en-NZ" sz="1200" dirty="0">
                        <a:effectLst/>
                        <a:latin typeface="Calibri"/>
                        <a:ea typeface="Calibri"/>
                        <a:cs typeface="Times New Roman"/>
                      </a:endParaRPr>
                    </a:p>
                  </a:txBody>
                  <a:tcPr marL="44404" marR="44404" marT="46460" marB="464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b="1">
                          <a:effectLst/>
                          <a:latin typeface="Calibri"/>
                          <a:ea typeface="Calibri"/>
                          <a:cs typeface="Times New Roman"/>
                        </a:rPr>
                        <a:t>Achievement with Merit</a:t>
                      </a:r>
                      <a:endParaRPr lang="en-NZ" sz="1200">
                        <a:effectLst/>
                        <a:latin typeface="Calibri"/>
                        <a:ea typeface="Calibri"/>
                        <a:cs typeface="Times New Roman"/>
                      </a:endParaRPr>
                    </a:p>
                  </a:txBody>
                  <a:tcPr marL="44404" marR="44404" marT="46460" marB="464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100" b="1">
                          <a:effectLst/>
                          <a:latin typeface="Calibri"/>
                          <a:ea typeface="Calibri"/>
                          <a:cs typeface="Times New Roman"/>
                        </a:rPr>
                        <a:t>Achievement with Excellence</a:t>
                      </a:r>
                      <a:endParaRPr lang="en-NZ" sz="1200">
                        <a:effectLst/>
                        <a:latin typeface="Calibri"/>
                        <a:ea typeface="Calibri"/>
                        <a:cs typeface="Times New Roman"/>
                      </a:endParaRPr>
                    </a:p>
                  </a:txBody>
                  <a:tcPr marL="44404" marR="44404" marT="46460" marB="464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3082">
                <a:tc>
                  <a:txBody>
                    <a:bodyPr/>
                    <a:lstStyle/>
                    <a:p>
                      <a:pPr>
                        <a:lnSpc>
                          <a:spcPct val="115000"/>
                        </a:lnSpc>
                        <a:spcAft>
                          <a:spcPts val="300"/>
                        </a:spcAft>
                      </a:pPr>
                      <a:r>
                        <a:rPr lang="en-GB" sz="1400" dirty="0">
                          <a:effectLst/>
                          <a:latin typeface="Times New Roman"/>
                          <a:ea typeface="Times New Roman"/>
                        </a:rPr>
                        <a:t>Any TWO of:</a:t>
                      </a:r>
                      <a:endParaRPr lang="en-NZ" sz="1400" dirty="0">
                        <a:effectLst/>
                        <a:latin typeface="Times New Roman"/>
                        <a:ea typeface="Times New Roman"/>
                      </a:endParaRPr>
                    </a:p>
                    <a:p>
                      <a:pPr marL="342900" lvl="0" indent="-342900">
                        <a:lnSpc>
                          <a:spcPct val="115000"/>
                        </a:lnSpc>
                        <a:spcAft>
                          <a:spcPts val="300"/>
                        </a:spcAft>
                        <a:buFont typeface="Times New Roman"/>
                        <a:buChar char="•"/>
                        <a:tabLst>
                          <a:tab pos="107950" algn="l"/>
                        </a:tabLst>
                      </a:pPr>
                      <a:r>
                        <a:rPr lang="en-GB" sz="1400" dirty="0">
                          <a:effectLst/>
                          <a:latin typeface="Times New Roman"/>
                          <a:ea typeface="Times New Roman"/>
                        </a:rPr>
                        <a:t>Transcription is described.</a:t>
                      </a:r>
                      <a:endParaRPr lang="en-NZ" sz="1400" dirty="0">
                        <a:effectLst/>
                        <a:latin typeface="Times New Roman"/>
                        <a:ea typeface="Times New Roman"/>
                      </a:endParaRPr>
                    </a:p>
                    <a:p>
                      <a:pPr marL="107950">
                        <a:lnSpc>
                          <a:spcPct val="115000"/>
                        </a:lnSpc>
                        <a:spcAft>
                          <a:spcPts val="300"/>
                        </a:spcAft>
                      </a:pPr>
                      <a:r>
                        <a:rPr lang="en-GB" sz="1400" dirty="0" err="1">
                          <a:effectLst/>
                          <a:latin typeface="Times New Roman"/>
                          <a:ea typeface="Times New Roman"/>
                        </a:rPr>
                        <a:t>Eg</a:t>
                      </a:r>
                      <a:r>
                        <a:rPr lang="en-GB" sz="1400" dirty="0">
                          <a:effectLst/>
                          <a:latin typeface="Times New Roman"/>
                          <a:ea typeface="Times New Roman"/>
                        </a:rPr>
                        <a:t>: Production of mRNA copy of DNA / genetic material</a:t>
                      </a:r>
                      <a:endParaRPr lang="en-NZ" sz="1400" dirty="0">
                        <a:effectLst/>
                        <a:latin typeface="Times New Roman"/>
                        <a:ea typeface="Times New Roman"/>
                      </a:endParaRPr>
                    </a:p>
                    <a:p>
                      <a:pPr marL="107950">
                        <a:lnSpc>
                          <a:spcPct val="115000"/>
                        </a:lnSpc>
                        <a:spcAft>
                          <a:spcPts val="300"/>
                        </a:spcAft>
                      </a:pPr>
                      <a:r>
                        <a:rPr lang="en-GB" sz="1400" b="1" dirty="0">
                          <a:effectLst/>
                          <a:latin typeface="Times New Roman"/>
                          <a:ea typeface="Times New Roman"/>
                        </a:rPr>
                        <a:t> </a:t>
                      </a:r>
                      <a:endParaRPr lang="en-NZ" sz="1400" dirty="0">
                        <a:effectLst/>
                        <a:latin typeface="Times New Roman"/>
                        <a:ea typeface="Times New Roman"/>
                      </a:endParaRPr>
                    </a:p>
                    <a:p>
                      <a:pPr marL="342900" lvl="0" indent="-342900">
                        <a:lnSpc>
                          <a:spcPct val="115000"/>
                        </a:lnSpc>
                        <a:spcAft>
                          <a:spcPts val="300"/>
                        </a:spcAft>
                        <a:buFont typeface="Times New Roman"/>
                        <a:buChar char="•"/>
                        <a:tabLst>
                          <a:tab pos="107950" algn="l"/>
                        </a:tabLst>
                      </a:pPr>
                      <a:r>
                        <a:rPr lang="en-GB" sz="1400" dirty="0">
                          <a:effectLst/>
                          <a:latin typeface="Times New Roman"/>
                          <a:ea typeface="Times New Roman"/>
                        </a:rPr>
                        <a:t>Translation is described.</a:t>
                      </a:r>
                      <a:endParaRPr lang="en-NZ" sz="1400" dirty="0">
                        <a:effectLst/>
                        <a:latin typeface="Times New Roman"/>
                        <a:ea typeface="Times New Roman"/>
                      </a:endParaRPr>
                    </a:p>
                    <a:p>
                      <a:pPr marL="107950">
                        <a:lnSpc>
                          <a:spcPct val="115000"/>
                        </a:lnSpc>
                        <a:spcAft>
                          <a:spcPts val="300"/>
                        </a:spcAft>
                      </a:pPr>
                      <a:r>
                        <a:rPr lang="en-GB" sz="1400" dirty="0">
                          <a:effectLst/>
                          <a:latin typeface="Times New Roman"/>
                          <a:ea typeface="Times New Roman"/>
                        </a:rPr>
                        <a:t>E.g. information from mRNA is used to join amino acids into a polypeptide.</a:t>
                      </a:r>
                      <a:endParaRPr lang="en-NZ" sz="1400" dirty="0">
                        <a:effectLst/>
                        <a:latin typeface="Times New Roman"/>
                        <a:ea typeface="Times New Roman"/>
                      </a:endParaRPr>
                    </a:p>
                    <a:p>
                      <a:pPr marL="107950">
                        <a:lnSpc>
                          <a:spcPct val="115000"/>
                        </a:lnSpc>
                        <a:spcAft>
                          <a:spcPts val="300"/>
                        </a:spcAft>
                      </a:pPr>
                      <a:r>
                        <a:rPr lang="en-GB" sz="1400" b="1" dirty="0">
                          <a:effectLst/>
                          <a:latin typeface="Times New Roman"/>
                          <a:ea typeface="Times New Roman"/>
                        </a:rPr>
                        <a:t> </a:t>
                      </a:r>
                      <a:endParaRPr lang="en-NZ" sz="1400" dirty="0">
                        <a:effectLst/>
                        <a:latin typeface="Times New Roman"/>
                        <a:ea typeface="Times New Roman"/>
                      </a:endParaRPr>
                    </a:p>
                    <a:p>
                      <a:pPr marL="342900" lvl="0" indent="-342900">
                        <a:lnSpc>
                          <a:spcPct val="115000"/>
                        </a:lnSpc>
                        <a:spcAft>
                          <a:spcPts val="300"/>
                        </a:spcAft>
                        <a:buFont typeface="Times New Roman"/>
                        <a:buChar char="•"/>
                        <a:tabLst>
                          <a:tab pos="107950" algn="l"/>
                        </a:tabLst>
                      </a:pPr>
                      <a:r>
                        <a:rPr lang="en-GB" sz="1400" dirty="0">
                          <a:effectLst/>
                          <a:latin typeface="Times New Roman"/>
                          <a:ea typeface="Times New Roman"/>
                        </a:rPr>
                        <a:t>A role of RNA is described.</a:t>
                      </a:r>
                      <a:endParaRPr lang="en-NZ" sz="1400" dirty="0">
                        <a:effectLst/>
                        <a:latin typeface="Times New Roman"/>
                        <a:ea typeface="Times New Roman"/>
                      </a:endParaRPr>
                    </a:p>
                    <a:p>
                      <a:pPr marL="107950">
                        <a:lnSpc>
                          <a:spcPct val="115000"/>
                        </a:lnSpc>
                        <a:spcAft>
                          <a:spcPts val="300"/>
                        </a:spcAft>
                      </a:pPr>
                      <a:r>
                        <a:rPr lang="en-GB" sz="1400" dirty="0" err="1">
                          <a:effectLst/>
                          <a:latin typeface="Times New Roman"/>
                          <a:ea typeface="Times New Roman"/>
                        </a:rPr>
                        <a:t>Eg</a:t>
                      </a:r>
                      <a:r>
                        <a:rPr lang="en-GB" sz="1400" dirty="0">
                          <a:effectLst/>
                          <a:latin typeface="Times New Roman"/>
                          <a:ea typeface="Times New Roman"/>
                        </a:rPr>
                        <a:t>: mRNA carries the code from a gene to / site of synthesis / ribosome. </a:t>
                      </a:r>
                      <a:endParaRPr lang="en-NZ" sz="1400" dirty="0">
                        <a:effectLst/>
                        <a:latin typeface="Times New Roman"/>
                        <a:ea typeface="Times New Roman"/>
                      </a:endParaRPr>
                    </a:p>
                    <a:p>
                      <a:pPr marL="107950">
                        <a:lnSpc>
                          <a:spcPct val="115000"/>
                        </a:lnSpc>
                        <a:spcAft>
                          <a:spcPts val="300"/>
                        </a:spcAft>
                      </a:pPr>
                      <a:r>
                        <a:rPr lang="en-GB" sz="1400" dirty="0" err="1">
                          <a:effectLst/>
                          <a:latin typeface="Times New Roman"/>
                          <a:ea typeface="Times New Roman"/>
                        </a:rPr>
                        <a:t>Eg</a:t>
                      </a:r>
                      <a:r>
                        <a:rPr lang="en-GB" sz="1400" dirty="0">
                          <a:effectLst/>
                          <a:latin typeface="Times New Roman"/>
                          <a:ea typeface="Times New Roman"/>
                        </a:rPr>
                        <a:t>: </a:t>
                      </a:r>
                      <a:r>
                        <a:rPr lang="en-GB" sz="1400" dirty="0" err="1">
                          <a:effectLst/>
                          <a:latin typeface="Times New Roman"/>
                          <a:ea typeface="Times New Roman"/>
                        </a:rPr>
                        <a:t>tRNA</a:t>
                      </a:r>
                      <a:r>
                        <a:rPr lang="en-GB" sz="1400" dirty="0">
                          <a:effectLst/>
                          <a:latin typeface="Times New Roman"/>
                          <a:ea typeface="Times New Roman"/>
                        </a:rPr>
                        <a:t> carries an amino acid which connects with the codon of mRNA at the ribosome.</a:t>
                      </a:r>
                      <a:endParaRPr lang="en-NZ" sz="1400" dirty="0">
                        <a:effectLst/>
                        <a:latin typeface="Times New Roman"/>
                        <a:ea typeface="Times New Roman"/>
                      </a:endParaRPr>
                    </a:p>
                  </a:txBody>
                  <a:tcPr marL="44404" marR="44404" marT="46460" marB="46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300"/>
                        </a:spcAft>
                      </a:pPr>
                      <a:r>
                        <a:rPr lang="en-GB" sz="1400">
                          <a:effectLst/>
                          <a:latin typeface="Times New Roman"/>
                          <a:ea typeface="Times New Roman"/>
                        </a:rPr>
                        <a:t>Any TWO of:</a:t>
                      </a:r>
                      <a:endParaRPr lang="en-NZ" sz="1400">
                        <a:effectLst/>
                        <a:latin typeface="Times New Roman"/>
                        <a:ea typeface="Times New Roman"/>
                      </a:endParaRPr>
                    </a:p>
                    <a:p>
                      <a:pPr marL="342900" lvl="0" indent="-342900">
                        <a:lnSpc>
                          <a:spcPct val="115000"/>
                        </a:lnSpc>
                        <a:spcAft>
                          <a:spcPts val="300"/>
                        </a:spcAft>
                        <a:buFont typeface="Times New Roman"/>
                        <a:buChar char="•"/>
                        <a:tabLst>
                          <a:tab pos="107950" algn="l"/>
                        </a:tabLst>
                      </a:pPr>
                      <a:r>
                        <a:rPr lang="en-GB" sz="1400">
                          <a:effectLst/>
                          <a:latin typeface="Times New Roman"/>
                          <a:ea typeface="Times New Roman"/>
                        </a:rPr>
                        <a:t>Explains the roles of transcription.</a:t>
                      </a:r>
                      <a:endParaRPr lang="en-NZ" sz="1400">
                        <a:effectLst/>
                        <a:latin typeface="Times New Roman"/>
                        <a:ea typeface="Times New Roman"/>
                      </a:endParaRPr>
                    </a:p>
                    <a:p>
                      <a:pPr marL="107950">
                        <a:lnSpc>
                          <a:spcPct val="115000"/>
                        </a:lnSpc>
                        <a:spcAft>
                          <a:spcPts val="300"/>
                        </a:spcAft>
                      </a:pPr>
                      <a:r>
                        <a:rPr lang="en-GB" sz="1400">
                          <a:effectLst/>
                          <a:latin typeface="Times New Roman"/>
                          <a:ea typeface="Times New Roman"/>
                        </a:rPr>
                        <a:t>Eg: Transcription is the process where mRNA is manufactured by attaching free nucleotides to complementary DNA strand.</a:t>
                      </a:r>
                      <a:endParaRPr lang="en-NZ" sz="1400">
                        <a:effectLst/>
                        <a:latin typeface="Times New Roman"/>
                        <a:ea typeface="Times New Roman"/>
                      </a:endParaRPr>
                    </a:p>
                    <a:p>
                      <a:pPr marL="107950">
                        <a:lnSpc>
                          <a:spcPct val="115000"/>
                        </a:lnSpc>
                        <a:spcAft>
                          <a:spcPts val="300"/>
                        </a:spcAft>
                      </a:pPr>
                      <a:r>
                        <a:rPr lang="en-GB" sz="1400">
                          <a:effectLst/>
                          <a:latin typeface="Times New Roman"/>
                          <a:ea typeface="Times New Roman"/>
                        </a:rPr>
                        <a:t> </a:t>
                      </a:r>
                      <a:endParaRPr lang="en-NZ" sz="1400">
                        <a:effectLst/>
                        <a:latin typeface="Times New Roman"/>
                        <a:ea typeface="Times New Roman"/>
                      </a:endParaRPr>
                    </a:p>
                    <a:p>
                      <a:pPr marL="342900" lvl="0" indent="-342900">
                        <a:lnSpc>
                          <a:spcPct val="115000"/>
                        </a:lnSpc>
                        <a:spcAft>
                          <a:spcPts val="300"/>
                        </a:spcAft>
                        <a:buFont typeface="Times New Roman"/>
                        <a:buChar char="•"/>
                        <a:tabLst>
                          <a:tab pos="107950" algn="l"/>
                        </a:tabLst>
                      </a:pPr>
                      <a:r>
                        <a:rPr lang="en-GB" sz="1400">
                          <a:effectLst/>
                          <a:latin typeface="Times New Roman"/>
                          <a:ea typeface="Times New Roman"/>
                        </a:rPr>
                        <a:t>Explains the role of translation.</a:t>
                      </a:r>
                      <a:endParaRPr lang="en-NZ" sz="1400">
                        <a:effectLst/>
                        <a:latin typeface="Times New Roman"/>
                        <a:ea typeface="Times New Roman"/>
                      </a:endParaRPr>
                    </a:p>
                    <a:p>
                      <a:pPr marL="107950">
                        <a:lnSpc>
                          <a:spcPct val="115000"/>
                        </a:lnSpc>
                        <a:spcAft>
                          <a:spcPts val="300"/>
                        </a:spcAft>
                      </a:pPr>
                      <a:r>
                        <a:rPr lang="en-GB" sz="1400">
                          <a:effectLst/>
                          <a:latin typeface="Times New Roman"/>
                          <a:ea typeface="Times New Roman"/>
                        </a:rPr>
                        <a:t>Eg: Translation is the process happening at the ribosome, where RNA codons are matched with tRNA anti codons, resulting in the joining of amino acids. </a:t>
                      </a:r>
                      <a:endParaRPr lang="en-NZ" sz="1400">
                        <a:effectLst/>
                        <a:latin typeface="Times New Roman"/>
                        <a:ea typeface="Times New Roman"/>
                      </a:endParaRPr>
                    </a:p>
                    <a:p>
                      <a:pPr marL="107950">
                        <a:lnSpc>
                          <a:spcPct val="115000"/>
                        </a:lnSpc>
                        <a:spcAft>
                          <a:spcPts val="300"/>
                        </a:spcAft>
                      </a:pPr>
                      <a:r>
                        <a:rPr lang="en-GB" sz="1400">
                          <a:effectLst/>
                          <a:latin typeface="Times New Roman"/>
                          <a:ea typeface="Times New Roman"/>
                        </a:rPr>
                        <a:t>Each amino acid is specific to an anticodon / codon. </a:t>
                      </a:r>
                      <a:endParaRPr lang="en-NZ" sz="1400">
                        <a:effectLst/>
                        <a:latin typeface="Times New Roman"/>
                        <a:ea typeface="Times New Roman"/>
                      </a:endParaRPr>
                    </a:p>
                    <a:p>
                      <a:pPr marL="107950">
                        <a:lnSpc>
                          <a:spcPct val="115000"/>
                        </a:lnSpc>
                        <a:spcAft>
                          <a:spcPts val="300"/>
                        </a:spcAft>
                      </a:pPr>
                      <a:r>
                        <a:rPr lang="en-GB" sz="1400">
                          <a:effectLst/>
                          <a:latin typeface="Times New Roman"/>
                          <a:ea typeface="Times New Roman"/>
                        </a:rPr>
                        <a:t> </a:t>
                      </a:r>
                      <a:endParaRPr lang="en-NZ" sz="1400">
                        <a:effectLst/>
                        <a:latin typeface="Times New Roman"/>
                        <a:ea typeface="Times New Roman"/>
                      </a:endParaRPr>
                    </a:p>
                    <a:p>
                      <a:pPr marL="342900" lvl="0" indent="-342900">
                        <a:lnSpc>
                          <a:spcPct val="115000"/>
                        </a:lnSpc>
                        <a:spcAft>
                          <a:spcPts val="300"/>
                        </a:spcAft>
                        <a:buFont typeface="Times New Roman"/>
                        <a:buChar char="•"/>
                        <a:tabLst>
                          <a:tab pos="107950" algn="l"/>
                        </a:tabLst>
                      </a:pPr>
                      <a:r>
                        <a:rPr lang="en-GB" sz="1400">
                          <a:effectLst/>
                          <a:latin typeface="Times New Roman"/>
                          <a:ea typeface="Times New Roman"/>
                        </a:rPr>
                        <a:t>Explains a link between amino acids and protein folding</a:t>
                      </a:r>
                      <a:endParaRPr lang="en-NZ" sz="1400">
                        <a:effectLst/>
                        <a:latin typeface="Times New Roman"/>
                        <a:ea typeface="Times New Roman"/>
                      </a:endParaRPr>
                    </a:p>
                    <a:p>
                      <a:pPr marL="107950">
                        <a:lnSpc>
                          <a:spcPct val="115000"/>
                        </a:lnSpc>
                        <a:spcAft>
                          <a:spcPts val="300"/>
                        </a:spcAft>
                      </a:pPr>
                      <a:r>
                        <a:rPr lang="en-GB" sz="1400">
                          <a:effectLst/>
                          <a:latin typeface="Times New Roman"/>
                          <a:ea typeface="Times New Roman"/>
                        </a:rPr>
                        <a:t>Eg: The interactions between amino acids sequence can affect the final shape / folding of the protein.</a:t>
                      </a:r>
                      <a:endParaRPr lang="en-NZ" sz="1400">
                        <a:effectLst/>
                        <a:latin typeface="Times New Roman"/>
                        <a:ea typeface="Times New Roman"/>
                      </a:endParaRPr>
                    </a:p>
                    <a:p>
                      <a:pPr marL="107950">
                        <a:lnSpc>
                          <a:spcPct val="115000"/>
                        </a:lnSpc>
                        <a:spcAft>
                          <a:spcPts val="300"/>
                        </a:spcAft>
                      </a:pPr>
                      <a:r>
                        <a:rPr lang="en-GB" sz="1400">
                          <a:effectLst/>
                          <a:latin typeface="Times New Roman"/>
                          <a:ea typeface="Times New Roman"/>
                        </a:rPr>
                        <a:t> </a:t>
                      </a:r>
                      <a:endParaRPr lang="en-NZ" sz="1400">
                        <a:effectLst/>
                        <a:latin typeface="Times New Roman"/>
                        <a:ea typeface="Times New Roman"/>
                      </a:endParaRPr>
                    </a:p>
                    <a:p>
                      <a:pPr marL="107950">
                        <a:lnSpc>
                          <a:spcPct val="115000"/>
                        </a:lnSpc>
                        <a:spcAft>
                          <a:spcPts val="300"/>
                        </a:spcAft>
                      </a:pPr>
                      <a:r>
                        <a:rPr lang="en-GB" sz="1400" i="1">
                          <a:effectLst/>
                          <a:latin typeface="TimesNewRomanPSMT"/>
                          <a:ea typeface="Times New Roman"/>
                          <a:cs typeface="Times New Roman"/>
                        </a:rPr>
                        <a:t> </a:t>
                      </a:r>
                      <a:endParaRPr lang="en-NZ" sz="1400">
                        <a:effectLst/>
                        <a:latin typeface="Times New Roman"/>
                        <a:ea typeface="Times New Roman"/>
                      </a:endParaRPr>
                    </a:p>
                  </a:txBody>
                  <a:tcPr marL="44404" marR="44404" marT="46460" marB="46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400" b="1" dirty="0">
                          <a:effectLst/>
                          <a:latin typeface="Calibri"/>
                          <a:ea typeface="Calibri"/>
                          <a:cs typeface="Times New Roman"/>
                        </a:rPr>
                        <a:t>Discusses how DNA sequence results in the formation of a protein</a:t>
                      </a:r>
                      <a:r>
                        <a:rPr lang="en-GB" sz="1400" b="1" dirty="0" smtClean="0">
                          <a:effectLst/>
                          <a:latin typeface="Calibri"/>
                          <a:ea typeface="Calibri"/>
                          <a:cs typeface="Times New Roman"/>
                        </a:rPr>
                        <a:t>.</a:t>
                      </a:r>
                      <a:endParaRPr lang="en-NZ" sz="1600" dirty="0">
                        <a:effectLst/>
                        <a:latin typeface="Calibri"/>
                        <a:ea typeface="Calibri"/>
                        <a:cs typeface="Times New Roman"/>
                      </a:endParaRPr>
                    </a:p>
                    <a:p>
                      <a:pPr>
                        <a:lnSpc>
                          <a:spcPct val="115000"/>
                        </a:lnSpc>
                        <a:spcAft>
                          <a:spcPts val="1000"/>
                        </a:spcAft>
                      </a:pPr>
                      <a:r>
                        <a:rPr lang="en-GB" sz="1400" dirty="0" err="1">
                          <a:effectLst/>
                          <a:latin typeface="Calibri"/>
                          <a:ea typeface="Calibri"/>
                          <a:cs typeface="Times New Roman"/>
                        </a:rPr>
                        <a:t>Eg</a:t>
                      </a:r>
                      <a:r>
                        <a:rPr lang="en-GB" sz="1400" dirty="0">
                          <a:effectLst/>
                          <a:latin typeface="Calibri"/>
                          <a:ea typeface="Calibri"/>
                          <a:cs typeface="Times New Roman"/>
                        </a:rPr>
                        <a:t>: During transcription, mRNA is produced through complementary base pairing with exposed bases on DNA. mRNA is read via translation at the site of the ribosome (</a:t>
                      </a:r>
                      <a:r>
                        <a:rPr lang="en-GB" sz="1400" dirty="0" err="1">
                          <a:effectLst/>
                          <a:latin typeface="Calibri"/>
                          <a:ea typeface="Calibri"/>
                          <a:cs typeface="Times New Roman"/>
                        </a:rPr>
                        <a:t>rRNA</a:t>
                      </a:r>
                      <a:r>
                        <a:rPr lang="en-GB" sz="1400" dirty="0">
                          <a:effectLst/>
                          <a:latin typeface="Calibri"/>
                          <a:ea typeface="Calibri"/>
                          <a:cs typeface="Times New Roman"/>
                        </a:rPr>
                        <a:t>), where codon sequences are translated via </a:t>
                      </a:r>
                      <a:r>
                        <a:rPr lang="en-GB" sz="1400" dirty="0" err="1">
                          <a:effectLst/>
                          <a:latin typeface="Calibri"/>
                          <a:ea typeface="Calibri"/>
                          <a:cs typeface="Times New Roman"/>
                        </a:rPr>
                        <a:t>tRNA</a:t>
                      </a:r>
                      <a:r>
                        <a:rPr lang="en-GB" sz="1400" dirty="0">
                          <a:effectLst/>
                          <a:latin typeface="Calibri"/>
                          <a:ea typeface="Calibri"/>
                          <a:cs typeface="Times New Roman"/>
                        </a:rPr>
                        <a:t> into a chain of amino acids. </a:t>
                      </a:r>
                      <a:r>
                        <a:rPr lang="en-GB" sz="1400" dirty="0" err="1">
                          <a:effectLst/>
                          <a:latin typeface="Calibri"/>
                          <a:ea typeface="Calibri"/>
                          <a:cs typeface="Times New Roman"/>
                        </a:rPr>
                        <a:t>tRNA</a:t>
                      </a:r>
                      <a:r>
                        <a:rPr lang="en-GB" sz="1400" dirty="0">
                          <a:effectLst/>
                          <a:latin typeface="Calibri"/>
                          <a:ea typeface="Calibri"/>
                          <a:cs typeface="Times New Roman"/>
                        </a:rPr>
                        <a:t> attach to specific amino acids and contain an anti codon, complementary to the codons of the mRNA. </a:t>
                      </a:r>
                      <a:endParaRPr lang="en-NZ" sz="1600" dirty="0">
                        <a:effectLst/>
                        <a:latin typeface="Calibri"/>
                        <a:ea typeface="Calibri"/>
                        <a:cs typeface="Times New Roman"/>
                      </a:endParaRPr>
                    </a:p>
                    <a:p>
                      <a:pPr>
                        <a:lnSpc>
                          <a:spcPct val="115000"/>
                        </a:lnSpc>
                        <a:spcAft>
                          <a:spcPts val="1000"/>
                        </a:spcAft>
                      </a:pPr>
                      <a:r>
                        <a:rPr lang="en-GB" sz="1400" dirty="0">
                          <a:effectLst/>
                          <a:latin typeface="Calibri"/>
                          <a:ea typeface="Calibri"/>
                          <a:cs typeface="Times New Roman"/>
                        </a:rPr>
                        <a:t>AND </a:t>
                      </a:r>
                      <a:endParaRPr lang="en-NZ" sz="1600" dirty="0">
                        <a:effectLst/>
                        <a:latin typeface="Calibri"/>
                        <a:ea typeface="Calibri"/>
                        <a:cs typeface="Times New Roman"/>
                      </a:endParaRPr>
                    </a:p>
                    <a:p>
                      <a:pPr>
                        <a:lnSpc>
                          <a:spcPct val="115000"/>
                        </a:lnSpc>
                        <a:spcAft>
                          <a:spcPts val="1000"/>
                        </a:spcAft>
                      </a:pPr>
                      <a:r>
                        <a:rPr lang="en-GB" sz="1400" dirty="0">
                          <a:effectLst/>
                          <a:latin typeface="Calibri"/>
                          <a:ea typeface="Calibri"/>
                          <a:cs typeface="Times New Roman"/>
                        </a:rPr>
                        <a:t>The final protein / order in which the amino acids are joined is a result of the</a:t>
                      </a:r>
                      <a:r>
                        <a:rPr lang="en-GB" sz="1400" b="1" dirty="0">
                          <a:effectLst/>
                          <a:latin typeface="Calibri"/>
                          <a:ea typeface="Calibri"/>
                          <a:cs typeface="Times New Roman"/>
                        </a:rPr>
                        <a:t> DNA</a:t>
                      </a:r>
                      <a:r>
                        <a:rPr lang="en-GB" sz="1400" dirty="0">
                          <a:effectLst/>
                          <a:latin typeface="Calibri"/>
                          <a:ea typeface="Calibri"/>
                          <a:cs typeface="Times New Roman"/>
                        </a:rPr>
                        <a:t> sequence / genetic code</a:t>
                      </a:r>
                      <a:r>
                        <a:rPr lang="en-GB" sz="1400" dirty="0" smtClean="0">
                          <a:effectLst/>
                          <a:latin typeface="Calibri"/>
                          <a:ea typeface="Calibri"/>
                          <a:cs typeface="Times New Roman"/>
                        </a:rPr>
                        <a:t>.</a:t>
                      </a:r>
                      <a:endParaRPr lang="en-NZ" sz="1600" dirty="0">
                        <a:effectLst/>
                        <a:latin typeface="Calibri"/>
                        <a:ea typeface="Calibri"/>
                        <a:cs typeface="Times New Roman"/>
                      </a:endParaRPr>
                    </a:p>
                    <a:p>
                      <a:pPr>
                        <a:lnSpc>
                          <a:spcPct val="115000"/>
                        </a:lnSpc>
                        <a:spcAft>
                          <a:spcPts val="1000"/>
                        </a:spcAft>
                      </a:pPr>
                      <a:r>
                        <a:rPr lang="en-GB" sz="1400" dirty="0" smtClean="0">
                          <a:effectLst/>
                          <a:latin typeface="Calibri"/>
                          <a:ea typeface="Calibri"/>
                          <a:cs typeface="Times New Roman"/>
                        </a:rPr>
                        <a:t>OR</a:t>
                      </a:r>
                      <a:endParaRPr lang="en-NZ" sz="1600" dirty="0">
                        <a:effectLst/>
                        <a:latin typeface="Calibri"/>
                        <a:ea typeface="Calibri"/>
                        <a:cs typeface="Times New Roman"/>
                      </a:endParaRPr>
                    </a:p>
                    <a:p>
                      <a:pPr>
                        <a:lnSpc>
                          <a:spcPct val="115000"/>
                        </a:lnSpc>
                        <a:spcAft>
                          <a:spcPts val="1000"/>
                        </a:spcAft>
                      </a:pPr>
                      <a:r>
                        <a:rPr lang="en-GB" sz="1400" dirty="0">
                          <a:effectLst/>
                          <a:latin typeface="Calibri"/>
                          <a:ea typeface="Calibri"/>
                          <a:cs typeface="Times New Roman"/>
                        </a:rPr>
                        <a:t>The order of amino acids affects the folding of the protein structure due to the interactions between them. </a:t>
                      </a:r>
                      <a:r>
                        <a:rPr lang="en-GB" sz="1400" dirty="0" err="1">
                          <a:effectLst/>
                          <a:latin typeface="Calibri"/>
                          <a:ea typeface="Calibri"/>
                          <a:cs typeface="Times New Roman"/>
                        </a:rPr>
                        <a:t>Sulfur</a:t>
                      </a:r>
                      <a:r>
                        <a:rPr lang="en-GB" sz="1400" dirty="0">
                          <a:effectLst/>
                          <a:latin typeface="Calibri"/>
                          <a:ea typeface="Calibri"/>
                          <a:cs typeface="Times New Roman"/>
                        </a:rPr>
                        <a:t> bridges / bonds between </a:t>
                      </a:r>
                      <a:r>
                        <a:rPr lang="en-GB" sz="1400" dirty="0" err="1">
                          <a:effectLst/>
                          <a:latin typeface="Calibri"/>
                          <a:ea typeface="Calibri"/>
                          <a:cs typeface="Times New Roman"/>
                        </a:rPr>
                        <a:t>cysteines</a:t>
                      </a:r>
                      <a:r>
                        <a:rPr lang="en-GB" sz="1400" dirty="0">
                          <a:effectLst/>
                          <a:latin typeface="Calibri"/>
                          <a:ea typeface="Calibri"/>
                          <a:cs typeface="Times New Roman"/>
                        </a:rPr>
                        <a:t> / hydrophobic / hydrophilic interactions / will lead to folding of the polypeptide / protein chain.</a:t>
                      </a:r>
                      <a:endParaRPr lang="en-NZ" sz="1600" dirty="0">
                        <a:effectLst/>
                        <a:latin typeface="Calibri"/>
                        <a:ea typeface="Calibri"/>
                        <a:cs typeface="Times New Roman"/>
                      </a:endParaRPr>
                    </a:p>
                  </a:txBody>
                  <a:tcPr marL="44404" marR="44404" marT="46460" marB="464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57695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8640"/>
            <a:ext cx="8229600" cy="30210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3356992"/>
            <a:ext cx="8280920" cy="3040711"/>
          </a:xfrm>
          <a:prstGeom prst="rect">
            <a:avLst/>
          </a:prstGeom>
        </p:spPr>
      </p:pic>
    </p:spTree>
    <p:extLst>
      <p:ext uri="{BB962C8B-B14F-4D97-AF65-F5344CB8AC3E}">
        <p14:creationId xmlns:p14="http://schemas.microsoft.com/office/powerpoint/2010/main" val="29827834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817" y="3428999"/>
            <a:ext cx="8574647" cy="315866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6102"/>
            <a:ext cx="8567936" cy="3151149"/>
          </a:xfrm>
          <a:prstGeom prst="rect">
            <a:avLst/>
          </a:prstGeom>
        </p:spPr>
      </p:pic>
    </p:spTree>
    <p:extLst>
      <p:ext uri="{BB962C8B-B14F-4D97-AF65-F5344CB8AC3E}">
        <p14:creationId xmlns:p14="http://schemas.microsoft.com/office/powerpoint/2010/main" val="172240693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539707"/>
            <a:ext cx="8712968" cy="31963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74717"/>
            <a:ext cx="8712968" cy="3195564"/>
          </a:xfrm>
          <a:prstGeom prst="rect">
            <a:avLst/>
          </a:prstGeom>
        </p:spPr>
      </p:pic>
    </p:spTree>
    <p:extLst>
      <p:ext uri="{BB962C8B-B14F-4D97-AF65-F5344CB8AC3E}">
        <p14:creationId xmlns:p14="http://schemas.microsoft.com/office/powerpoint/2010/main" val="2338413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8639"/>
            <a:ext cx="8475176" cy="3111239"/>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0753" b="47502"/>
          <a:stretch/>
        </p:blipFill>
        <p:spPr>
          <a:xfrm>
            <a:off x="323528" y="3501008"/>
            <a:ext cx="8506689" cy="3168352"/>
          </a:xfrm>
          <a:prstGeom prst="rect">
            <a:avLst/>
          </a:prstGeom>
        </p:spPr>
      </p:pic>
    </p:spTree>
    <p:extLst>
      <p:ext uri="{BB962C8B-B14F-4D97-AF65-F5344CB8AC3E}">
        <p14:creationId xmlns:p14="http://schemas.microsoft.com/office/powerpoint/2010/main" val="661788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3600">
                <a:solidFill>
                  <a:schemeClr val="tx1"/>
                </a:solidFill>
                <a:latin typeface="Comic Sans MS" pitchFamily="66" charset="0"/>
              </a:defRPr>
            </a:lvl1pPr>
            <a:lvl2pPr marL="742950" indent="-285750" eaLnBrk="0" hangingPunct="0">
              <a:defRPr sz="3600">
                <a:solidFill>
                  <a:schemeClr val="tx1"/>
                </a:solidFill>
                <a:latin typeface="Comic Sans MS" pitchFamily="66" charset="0"/>
              </a:defRPr>
            </a:lvl2pPr>
            <a:lvl3pPr marL="1143000" indent="-228600" eaLnBrk="0" hangingPunct="0">
              <a:defRPr sz="3600">
                <a:solidFill>
                  <a:schemeClr val="tx1"/>
                </a:solidFill>
                <a:latin typeface="Comic Sans MS" pitchFamily="66" charset="0"/>
              </a:defRPr>
            </a:lvl3pPr>
            <a:lvl4pPr marL="1600200" indent="-228600" eaLnBrk="0" hangingPunct="0">
              <a:defRPr sz="3600">
                <a:solidFill>
                  <a:schemeClr val="tx1"/>
                </a:solidFill>
                <a:latin typeface="Comic Sans MS" pitchFamily="66" charset="0"/>
              </a:defRPr>
            </a:lvl4pPr>
            <a:lvl5pPr marL="2057400" indent="-228600" eaLnBrk="0" hangingPunct="0">
              <a:defRPr sz="3600">
                <a:solidFill>
                  <a:schemeClr val="tx1"/>
                </a:solidFill>
                <a:latin typeface="Comic Sans MS" pitchFamily="66" charset="0"/>
              </a:defRPr>
            </a:lvl5pPr>
            <a:lvl6pPr marL="2514600" indent="-228600" eaLnBrk="0" fontAlgn="base" hangingPunct="0">
              <a:spcBef>
                <a:spcPct val="0"/>
              </a:spcBef>
              <a:spcAft>
                <a:spcPct val="0"/>
              </a:spcAft>
              <a:defRPr sz="3600">
                <a:solidFill>
                  <a:schemeClr val="tx1"/>
                </a:solidFill>
                <a:latin typeface="Comic Sans MS" pitchFamily="66" charset="0"/>
              </a:defRPr>
            </a:lvl6pPr>
            <a:lvl7pPr marL="2971800" indent="-228600" eaLnBrk="0" fontAlgn="base" hangingPunct="0">
              <a:spcBef>
                <a:spcPct val="0"/>
              </a:spcBef>
              <a:spcAft>
                <a:spcPct val="0"/>
              </a:spcAft>
              <a:defRPr sz="3600">
                <a:solidFill>
                  <a:schemeClr val="tx1"/>
                </a:solidFill>
                <a:latin typeface="Comic Sans MS" pitchFamily="66" charset="0"/>
              </a:defRPr>
            </a:lvl7pPr>
            <a:lvl8pPr marL="3429000" indent="-228600" eaLnBrk="0" fontAlgn="base" hangingPunct="0">
              <a:spcBef>
                <a:spcPct val="0"/>
              </a:spcBef>
              <a:spcAft>
                <a:spcPct val="0"/>
              </a:spcAft>
              <a:defRPr sz="3600">
                <a:solidFill>
                  <a:schemeClr val="tx1"/>
                </a:solidFill>
                <a:latin typeface="Comic Sans MS" pitchFamily="66" charset="0"/>
              </a:defRPr>
            </a:lvl8pPr>
            <a:lvl9pPr marL="3886200" indent="-228600" eaLnBrk="0" fontAlgn="base" hangingPunct="0">
              <a:spcBef>
                <a:spcPct val="0"/>
              </a:spcBef>
              <a:spcAft>
                <a:spcPct val="0"/>
              </a:spcAft>
              <a:defRPr sz="3600">
                <a:solidFill>
                  <a:schemeClr val="tx1"/>
                </a:solidFill>
                <a:latin typeface="Comic Sans MS" pitchFamily="66" charset="0"/>
              </a:defRPr>
            </a:lvl9pPr>
          </a:lstStyle>
          <a:p>
            <a:pPr eaLnBrk="1" hangingPunct="1"/>
            <a:fld id="{61537698-75FA-4777-BE7C-9BFF290C9CB6}" type="slidenum">
              <a:rPr lang="en-US" sz="1400">
                <a:latin typeface="Times New Roman" pitchFamily="18" charset="0"/>
              </a:rPr>
              <a:pPr eaLnBrk="1" hangingPunct="1"/>
              <a:t>11</a:t>
            </a:fld>
            <a:endParaRPr lang="en-US" sz="1400">
              <a:latin typeface="Times New Roman" pitchFamily="18" charset="0"/>
            </a:endParaRPr>
          </a:p>
        </p:txBody>
      </p:sp>
      <p:sp>
        <p:nvSpPr>
          <p:cNvPr id="9218" name="Rectangle 2"/>
          <p:cNvSpPr>
            <a:spLocks noGrp="1" noChangeArrowheads="1"/>
          </p:cNvSpPr>
          <p:nvPr>
            <p:ph type="title"/>
          </p:nvPr>
        </p:nvSpPr>
        <p:spPr>
          <a:xfrm>
            <a:off x="685800" y="152400"/>
            <a:ext cx="7772400" cy="1143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4800" smtClean="0">
                <a:solidFill>
                  <a:srgbClr val="00279F"/>
                </a:solidFill>
                <a:effectLst>
                  <a:outerShdw blurRad="38100" dist="38100" dir="2700000" algn="tl">
                    <a:srgbClr val="C0C0C0"/>
                  </a:outerShdw>
                </a:effectLst>
                <a:latin typeface="Comic Sans MS" pitchFamily="66" charset="0"/>
              </a:rPr>
              <a:t>DNA</a:t>
            </a:r>
            <a:endParaRPr lang="en-US" sz="4800" smtClean="0">
              <a:effectLst>
                <a:outerShdw blurRad="38100" dist="38100" dir="2700000" algn="tl">
                  <a:srgbClr val="C0C0C0"/>
                </a:outerShdw>
              </a:effectLst>
              <a:latin typeface="Comic Sans MS" pitchFamily="66" charset="0"/>
            </a:endParaRPr>
          </a:p>
        </p:txBody>
      </p:sp>
      <p:sp>
        <p:nvSpPr>
          <p:cNvPr id="17412" name="Rectangle 3"/>
          <p:cNvSpPr>
            <a:spLocks noChangeArrowheads="1"/>
          </p:cNvSpPr>
          <p:nvPr/>
        </p:nvSpPr>
        <p:spPr bwMode="auto">
          <a:xfrm>
            <a:off x="838200" y="685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13" name="Rectangle 4"/>
          <p:cNvSpPr>
            <a:spLocks noChangeArrowheads="1"/>
          </p:cNvSpPr>
          <p:nvPr/>
        </p:nvSpPr>
        <p:spPr bwMode="auto">
          <a:xfrm>
            <a:off x="990600" y="2209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eaLnBrk="0" hangingPunct="0">
              <a:spcBef>
                <a:spcPct val="20000"/>
              </a:spcBef>
            </a:pPr>
            <a:r>
              <a:rPr lang="en-US" sz="3200"/>
              <a:t> </a:t>
            </a:r>
          </a:p>
        </p:txBody>
      </p:sp>
      <p:grpSp>
        <p:nvGrpSpPr>
          <p:cNvPr id="9221" name="Group 5"/>
          <p:cNvGrpSpPr>
            <a:grpSpLocks/>
          </p:cNvGrpSpPr>
          <p:nvPr/>
        </p:nvGrpSpPr>
        <p:grpSpPr bwMode="auto">
          <a:xfrm>
            <a:off x="241300" y="990600"/>
            <a:ext cx="2933700" cy="5854700"/>
            <a:chOff x="152" y="624"/>
            <a:chExt cx="1848" cy="3688"/>
          </a:xfrm>
        </p:grpSpPr>
        <p:sp>
          <p:nvSpPr>
            <p:cNvPr id="17466" name="Line 6"/>
            <p:cNvSpPr>
              <a:spLocks noChangeShapeType="1"/>
            </p:cNvSpPr>
            <p:nvPr/>
          </p:nvSpPr>
          <p:spPr bwMode="auto">
            <a:xfrm flipV="1">
              <a:off x="1536" y="2000"/>
              <a:ext cx="416" cy="25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67" name="Line 7"/>
            <p:cNvSpPr>
              <a:spLocks noChangeShapeType="1"/>
            </p:cNvSpPr>
            <p:nvPr/>
          </p:nvSpPr>
          <p:spPr bwMode="auto">
            <a:xfrm flipV="1">
              <a:off x="1536" y="3344"/>
              <a:ext cx="464" cy="25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68" name="Oval 8"/>
            <p:cNvSpPr>
              <a:spLocks noChangeArrowheads="1"/>
            </p:cNvSpPr>
            <p:nvPr/>
          </p:nvSpPr>
          <p:spPr bwMode="auto">
            <a:xfrm>
              <a:off x="200" y="2600"/>
              <a:ext cx="512" cy="560"/>
            </a:xfrm>
            <a:prstGeom prst="ellipse">
              <a:avLst/>
            </a:prstGeom>
            <a:solidFill>
              <a:srgbClr val="FAFD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69" name="Oval 9"/>
            <p:cNvSpPr>
              <a:spLocks noChangeArrowheads="1"/>
            </p:cNvSpPr>
            <p:nvPr/>
          </p:nvSpPr>
          <p:spPr bwMode="auto">
            <a:xfrm>
              <a:off x="152" y="3752"/>
              <a:ext cx="512" cy="560"/>
            </a:xfrm>
            <a:prstGeom prst="ellipse">
              <a:avLst/>
            </a:prstGeom>
            <a:solidFill>
              <a:srgbClr val="FAFD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70" name="Oval 10"/>
            <p:cNvSpPr>
              <a:spLocks noChangeArrowheads="1"/>
            </p:cNvSpPr>
            <p:nvPr/>
          </p:nvSpPr>
          <p:spPr bwMode="auto">
            <a:xfrm>
              <a:off x="200" y="1400"/>
              <a:ext cx="512" cy="560"/>
            </a:xfrm>
            <a:prstGeom prst="ellipse">
              <a:avLst/>
            </a:prstGeom>
            <a:solidFill>
              <a:srgbClr val="FAFD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71" name="Line 11"/>
            <p:cNvSpPr>
              <a:spLocks noChangeShapeType="1"/>
            </p:cNvSpPr>
            <p:nvPr/>
          </p:nvSpPr>
          <p:spPr bwMode="auto">
            <a:xfrm>
              <a:off x="624" y="1824"/>
              <a:ext cx="368" cy="17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72" name="Line 12"/>
            <p:cNvSpPr>
              <a:spLocks noChangeShapeType="1"/>
            </p:cNvSpPr>
            <p:nvPr/>
          </p:nvSpPr>
          <p:spPr bwMode="auto">
            <a:xfrm flipH="1" flipV="1">
              <a:off x="992" y="2000"/>
              <a:ext cx="80" cy="32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73" name="Line 13"/>
            <p:cNvSpPr>
              <a:spLocks noChangeShapeType="1"/>
            </p:cNvSpPr>
            <p:nvPr/>
          </p:nvSpPr>
          <p:spPr bwMode="auto">
            <a:xfrm flipH="1" flipV="1">
              <a:off x="992" y="3296"/>
              <a:ext cx="80" cy="36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74" name="Line 14"/>
            <p:cNvSpPr>
              <a:spLocks noChangeShapeType="1"/>
            </p:cNvSpPr>
            <p:nvPr/>
          </p:nvSpPr>
          <p:spPr bwMode="auto">
            <a:xfrm flipH="1" flipV="1">
              <a:off x="656" y="3056"/>
              <a:ext cx="304" cy="25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75" name="Line 15"/>
            <p:cNvSpPr>
              <a:spLocks noChangeShapeType="1"/>
            </p:cNvSpPr>
            <p:nvPr/>
          </p:nvSpPr>
          <p:spPr bwMode="auto">
            <a:xfrm flipV="1">
              <a:off x="688" y="2528"/>
              <a:ext cx="496" cy="22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76" name="Line 16"/>
            <p:cNvSpPr>
              <a:spLocks noChangeShapeType="1"/>
            </p:cNvSpPr>
            <p:nvPr/>
          </p:nvSpPr>
          <p:spPr bwMode="auto">
            <a:xfrm flipV="1">
              <a:off x="624" y="3872"/>
              <a:ext cx="560" cy="20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77" name="Line 17"/>
            <p:cNvSpPr>
              <a:spLocks noChangeShapeType="1"/>
            </p:cNvSpPr>
            <p:nvPr/>
          </p:nvSpPr>
          <p:spPr bwMode="auto">
            <a:xfrm>
              <a:off x="592" y="4240"/>
              <a:ext cx="208" cy="6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78" name="Rectangle 18"/>
            <p:cNvSpPr>
              <a:spLocks noChangeArrowheads="1"/>
            </p:cNvSpPr>
            <p:nvPr/>
          </p:nvSpPr>
          <p:spPr bwMode="auto">
            <a:xfrm>
              <a:off x="327" y="2698"/>
              <a:ext cx="23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P</a:t>
              </a:r>
            </a:p>
          </p:txBody>
        </p:sp>
        <p:sp>
          <p:nvSpPr>
            <p:cNvPr id="17479" name="Rectangle 19"/>
            <p:cNvSpPr>
              <a:spLocks noChangeArrowheads="1"/>
            </p:cNvSpPr>
            <p:nvPr/>
          </p:nvSpPr>
          <p:spPr bwMode="auto">
            <a:xfrm>
              <a:off x="327" y="1498"/>
              <a:ext cx="23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P</a:t>
              </a:r>
            </a:p>
          </p:txBody>
        </p:sp>
        <p:sp>
          <p:nvSpPr>
            <p:cNvPr id="17480" name="Rectangle 20"/>
            <p:cNvSpPr>
              <a:spLocks noChangeArrowheads="1"/>
            </p:cNvSpPr>
            <p:nvPr/>
          </p:nvSpPr>
          <p:spPr bwMode="auto">
            <a:xfrm>
              <a:off x="279" y="3850"/>
              <a:ext cx="23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P</a:t>
              </a:r>
            </a:p>
          </p:txBody>
        </p:sp>
        <p:sp>
          <p:nvSpPr>
            <p:cNvPr id="17481" name="Line 21"/>
            <p:cNvSpPr>
              <a:spLocks noChangeShapeType="1"/>
            </p:cNvSpPr>
            <p:nvPr/>
          </p:nvSpPr>
          <p:spPr bwMode="auto">
            <a:xfrm flipV="1">
              <a:off x="688" y="1328"/>
              <a:ext cx="496" cy="22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82" name="Rectangle 22"/>
            <p:cNvSpPr>
              <a:spLocks noChangeArrowheads="1"/>
            </p:cNvSpPr>
            <p:nvPr/>
          </p:nvSpPr>
          <p:spPr bwMode="auto">
            <a:xfrm>
              <a:off x="1248" y="672"/>
              <a:ext cx="22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t>O</a:t>
              </a:r>
            </a:p>
          </p:txBody>
        </p:sp>
        <p:sp>
          <p:nvSpPr>
            <p:cNvPr id="17483" name="Rectangle 23"/>
            <p:cNvSpPr>
              <a:spLocks noChangeArrowheads="1"/>
            </p:cNvSpPr>
            <p:nvPr/>
          </p:nvSpPr>
          <p:spPr bwMode="auto">
            <a:xfrm>
              <a:off x="1248" y="1872"/>
              <a:ext cx="22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t>O</a:t>
              </a:r>
            </a:p>
          </p:txBody>
        </p:sp>
        <p:sp>
          <p:nvSpPr>
            <p:cNvPr id="17484" name="Rectangle 24"/>
            <p:cNvSpPr>
              <a:spLocks noChangeArrowheads="1"/>
            </p:cNvSpPr>
            <p:nvPr/>
          </p:nvSpPr>
          <p:spPr bwMode="auto">
            <a:xfrm>
              <a:off x="1248" y="3216"/>
              <a:ext cx="22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t>O</a:t>
              </a:r>
            </a:p>
          </p:txBody>
        </p:sp>
        <p:sp>
          <p:nvSpPr>
            <p:cNvPr id="17485" name="Rectangle 25"/>
            <p:cNvSpPr>
              <a:spLocks noChangeArrowheads="1"/>
            </p:cNvSpPr>
            <p:nvPr/>
          </p:nvSpPr>
          <p:spPr bwMode="auto">
            <a:xfrm>
              <a:off x="1527" y="2016"/>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1</a:t>
              </a:r>
            </a:p>
          </p:txBody>
        </p:sp>
        <p:sp>
          <p:nvSpPr>
            <p:cNvPr id="17486" name="Rectangle 26"/>
            <p:cNvSpPr>
              <a:spLocks noChangeArrowheads="1"/>
            </p:cNvSpPr>
            <p:nvPr/>
          </p:nvSpPr>
          <p:spPr bwMode="auto">
            <a:xfrm>
              <a:off x="1575" y="2496"/>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2</a:t>
              </a:r>
            </a:p>
          </p:txBody>
        </p:sp>
        <p:sp>
          <p:nvSpPr>
            <p:cNvPr id="17487" name="Rectangle 27"/>
            <p:cNvSpPr>
              <a:spLocks noChangeArrowheads="1"/>
            </p:cNvSpPr>
            <p:nvPr/>
          </p:nvSpPr>
          <p:spPr bwMode="auto">
            <a:xfrm>
              <a:off x="1095" y="2592"/>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3</a:t>
              </a:r>
            </a:p>
          </p:txBody>
        </p:sp>
        <p:sp>
          <p:nvSpPr>
            <p:cNvPr id="17488" name="Rectangle 28"/>
            <p:cNvSpPr>
              <a:spLocks noChangeArrowheads="1"/>
            </p:cNvSpPr>
            <p:nvPr/>
          </p:nvSpPr>
          <p:spPr bwMode="auto">
            <a:xfrm>
              <a:off x="903" y="2256"/>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4</a:t>
              </a:r>
            </a:p>
          </p:txBody>
        </p:sp>
        <p:sp>
          <p:nvSpPr>
            <p:cNvPr id="17489" name="Rectangle 29"/>
            <p:cNvSpPr>
              <a:spLocks noChangeArrowheads="1"/>
            </p:cNvSpPr>
            <p:nvPr/>
          </p:nvSpPr>
          <p:spPr bwMode="auto">
            <a:xfrm>
              <a:off x="903" y="1824"/>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5</a:t>
              </a:r>
            </a:p>
          </p:txBody>
        </p:sp>
        <p:sp>
          <p:nvSpPr>
            <p:cNvPr id="17490" name="Rectangle 30"/>
            <p:cNvSpPr>
              <a:spLocks noChangeArrowheads="1"/>
            </p:cNvSpPr>
            <p:nvPr/>
          </p:nvSpPr>
          <p:spPr bwMode="auto">
            <a:xfrm>
              <a:off x="951" y="3120"/>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5</a:t>
              </a:r>
            </a:p>
          </p:txBody>
        </p:sp>
        <p:sp>
          <p:nvSpPr>
            <p:cNvPr id="17491" name="Rectangle 31"/>
            <p:cNvSpPr>
              <a:spLocks noChangeArrowheads="1"/>
            </p:cNvSpPr>
            <p:nvPr/>
          </p:nvSpPr>
          <p:spPr bwMode="auto">
            <a:xfrm>
              <a:off x="1095" y="3936"/>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3</a:t>
              </a:r>
            </a:p>
          </p:txBody>
        </p:sp>
        <p:sp>
          <p:nvSpPr>
            <p:cNvPr id="17492" name="Rectangle 32"/>
            <p:cNvSpPr>
              <a:spLocks noChangeArrowheads="1"/>
            </p:cNvSpPr>
            <p:nvPr/>
          </p:nvSpPr>
          <p:spPr bwMode="auto">
            <a:xfrm>
              <a:off x="1047" y="1392"/>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3</a:t>
              </a:r>
            </a:p>
          </p:txBody>
        </p:sp>
        <p:sp>
          <p:nvSpPr>
            <p:cNvPr id="17493" name="Line 33"/>
            <p:cNvSpPr>
              <a:spLocks noChangeShapeType="1"/>
            </p:cNvSpPr>
            <p:nvPr/>
          </p:nvSpPr>
          <p:spPr bwMode="auto">
            <a:xfrm flipH="1" flipV="1">
              <a:off x="992" y="800"/>
              <a:ext cx="80" cy="32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94" name="Line 34"/>
            <p:cNvSpPr>
              <a:spLocks noChangeShapeType="1"/>
            </p:cNvSpPr>
            <p:nvPr/>
          </p:nvSpPr>
          <p:spPr bwMode="auto">
            <a:xfrm>
              <a:off x="688" y="640"/>
              <a:ext cx="304" cy="16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95" name="Rectangle 35"/>
            <p:cNvSpPr>
              <a:spLocks noChangeArrowheads="1"/>
            </p:cNvSpPr>
            <p:nvPr/>
          </p:nvSpPr>
          <p:spPr bwMode="auto">
            <a:xfrm>
              <a:off x="951" y="624"/>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5</a:t>
              </a:r>
            </a:p>
          </p:txBody>
        </p:sp>
        <p:sp>
          <p:nvSpPr>
            <p:cNvPr id="17496" name="AutoShape 36"/>
            <p:cNvSpPr>
              <a:spLocks noChangeArrowheads="1"/>
            </p:cNvSpPr>
            <p:nvPr/>
          </p:nvSpPr>
          <p:spPr bwMode="auto">
            <a:xfrm>
              <a:off x="1056" y="3408"/>
              <a:ext cx="528" cy="480"/>
            </a:xfrm>
            <a:prstGeom prst="pentagon">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97" name="AutoShape 37"/>
            <p:cNvSpPr>
              <a:spLocks noChangeArrowheads="1"/>
            </p:cNvSpPr>
            <p:nvPr/>
          </p:nvSpPr>
          <p:spPr bwMode="auto">
            <a:xfrm>
              <a:off x="1056" y="2064"/>
              <a:ext cx="528" cy="480"/>
            </a:xfrm>
            <a:prstGeom prst="pentagon">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98" name="AutoShape 38"/>
            <p:cNvSpPr>
              <a:spLocks noChangeArrowheads="1"/>
            </p:cNvSpPr>
            <p:nvPr/>
          </p:nvSpPr>
          <p:spPr bwMode="auto">
            <a:xfrm>
              <a:off x="1056" y="864"/>
              <a:ext cx="528" cy="480"/>
            </a:xfrm>
            <a:prstGeom prst="pentagon">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grpSp>
        <p:nvGrpSpPr>
          <p:cNvPr id="9255" name="Group 39"/>
          <p:cNvGrpSpPr>
            <a:grpSpLocks/>
          </p:cNvGrpSpPr>
          <p:nvPr/>
        </p:nvGrpSpPr>
        <p:grpSpPr bwMode="auto">
          <a:xfrm>
            <a:off x="5867400" y="1041400"/>
            <a:ext cx="2959100" cy="5791200"/>
            <a:chOff x="3696" y="656"/>
            <a:chExt cx="1864" cy="3648"/>
          </a:xfrm>
        </p:grpSpPr>
        <p:sp>
          <p:nvSpPr>
            <p:cNvPr id="17433" name="Line 40"/>
            <p:cNvSpPr>
              <a:spLocks noChangeShapeType="1"/>
            </p:cNvSpPr>
            <p:nvPr/>
          </p:nvSpPr>
          <p:spPr bwMode="auto">
            <a:xfrm>
              <a:off x="3696" y="2256"/>
              <a:ext cx="528" cy="24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34" name="Line 41"/>
            <p:cNvSpPr>
              <a:spLocks noChangeShapeType="1"/>
            </p:cNvSpPr>
            <p:nvPr/>
          </p:nvSpPr>
          <p:spPr bwMode="auto">
            <a:xfrm>
              <a:off x="3696" y="3072"/>
              <a:ext cx="480" cy="38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35" name="Oval 42"/>
            <p:cNvSpPr>
              <a:spLocks noChangeArrowheads="1"/>
            </p:cNvSpPr>
            <p:nvPr/>
          </p:nvSpPr>
          <p:spPr bwMode="auto">
            <a:xfrm>
              <a:off x="5000" y="3704"/>
              <a:ext cx="512" cy="560"/>
            </a:xfrm>
            <a:prstGeom prst="ellipse">
              <a:avLst/>
            </a:prstGeom>
            <a:solidFill>
              <a:srgbClr val="FAFD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36" name="Oval 43"/>
            <p:cNvSpPr>
              <a:spLocks noChangeArrowheads="1"/>
            </p:cNvSpPr>
            <p:nvPr/>
          </p:nvSpPr>
          <p:spPr bwMode="auto">
            <a:xfrm>
              <a:off x="5048" y="2696"/>
              <a:ext cx="512" cy="560"/>
            </a:xfrm>
            <a:prstGeom prst="ellipse">
              <a:avLst/>
            </a:prstGeom>
            <a:solidFill>
              <a:srgbClr val="FAFD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37" name="Oval 44"/>
            <p:cNvSpPr>
              <a:spLocks noChangeArrowheads="1"/>
            </p:cNvSpPr>
            <p:nvPr/>
          </p:nvSpPr>
          <p:spPr bwMode="auto">
            <a:xfrm>
              <a:off x="4952" y="1400"/>
              <a:ext cx="512" cy="560"/>
            </a:xfrm>
            <a:prstGeom prst="ellipse">
              <a:avLst/>
            </a:prstGeom>
            <a:solidFill>
              <a:srgbClr val="FAFD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38" name="Line 45"/>
            <p:cNvSpPr>
              <a:spLocks noChangeShapeType="1"/>
            </p:cNvSpPr>
            <p:nvPr/>
          </p:nvSpPr>
          <p:spPr bwMode="auto">
            <a:xfrm>
              <a:off x="4704" y="3424"/>
              <a:ext cx="48" cy="27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39" name="Line 46"/>
            <p:cNvSpPr>
              <a:spLocks noChangeShapeType="1"/>
            </p:cNvSpPr>
            <p:nvPr/>
          </p:nvSpPr>
          <p:spPr bwMode="auto">
            <a:xfrm>
              <a:off x="4752" y="2464"/>
              <a:ext cx="0" cy="36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40" name="Line 47"/>
            <p:cNvSpPr>
              <a:spLocks noChangeShapeType="1"/>
            </p:cNvSpPr>
            <p:nvPr/>
          </p:nvSpPr>
          <p:spPr bwMode="auto">
            <a:xfrm>
              <a:off x="4704" y="3696"/>
              <a:ext cx="320" cy="12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41" name="Line 48"/>
            <p:cNvSpPr>
              <a:spLocks noChangeShapeType="1"/>
            </p:cNvSpPr>
            <p:nvPr/>
          </p:nvSpPr>
          <p:spPr bwMode="auto">
            <a:xfrm>
              <a:off x="4752" y="2784"/>
              <a:ext cx="336" cy="9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42" name="Line 49"/>
            <p:cNvSpPr>
              <a:spLocks noChangeShapeType="1"/>
            </p:cNvSpPr>
            <p:nvPr/>
          </p:nvSpPr>
          <p:spPr bwMode="auto">
            <a:xfrm flipV="1">
              <a:off x="4624" y="1904"/>
              <a:ext cx="400" cy="32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43" name="Line 50"/>
            <p:cNvSpPr>
              <a:spLocks noChangeShapeType="1"/>
            </p:cNvSpPr>
            <p:nvPr/>
          </p:nvSpPr>
          <p:spPr bwMode="auto">
            <a:xfrm flipV="1">
              <a:off x="4576" y="3008"/>
              <a:ext cx="448" cy="17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44" name="Line 51"/>
            <p:cNvSpPr>
              <a:spLocks noChangeShapeType="1"/>
            </p:cNvSpPr>
            <p:nvPr/>
          </p:nvSpPr>
          <p:spPr bwMode="auto">
            <a:xfrm flipH="1">
              <a:off x="4640" y="4096"/>
              <a:ext cx="368" cy="20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45" name="Rectangle 52"/>
            <p:cNvSpPr>
              <a:spLocks noChangeArrowheads="1"/>
            </p:cNvSpPr>
            <p:nvPr/>
          </p:nvSpPr>
          <p:spPr bwMode="auto">
            <a:xfrm>
              <a:off x="5079" y="1498"/>
              <a:ext cx="23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P</a:t>
              </a:r>
            </a:p>
          </p:txBody>
        </p:sp>
        <p:sp>
          <p:nvSpPr>
            <p:cNvPr id="17446" name="Rectangle 53"/>
            <p:cNvSpPr>
              <a:spLocks noChangeArrowheads="1"/>
            </p:cNvSpPr>
            <p:nvPr/>
          </p:nvSpPr>
          <p:spPr bwMode="auto">
            <a:xfrm>
              <a:off x="5175" y="2794"/>
              <a:ext cx="23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P</a:t>
              </a:r>
            </a:p>
          </p:txBody>
        </p:sp>
        <p:sp>
          <p:nvSpPr>
            <p:cNvPr id="17447" name="Rectangle 54"/>
            <p:cNvSpPr>
              <a:spLocks noChangeArrowheads="1"/>
            </p:cNvSpPr>
            <p:nvPr/>
          </p:nvSpPr>
          <p:spPr bwMode="auto">
            <a:xfrm>
              <a:off x="5127" y="3802"/>
              <a:ext cx="23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P</a:t>
              </a:r>
            </a:p>
          </p:txBody>
        </p:sp>
        <p:sp>
          <p:nvSpPr>
            <p:cNvPr id="17448" name="Line 55"/>
            <p:cNvSpPr>
              <a:spLocks noChangeShapeType="1"/>
            </p:cNvSpPr>
            <p:nvPr/>
          </p:nvSpPr>
          <p:spPr bwMode="auto">
            <a:xfrm flipH="1" flipV="1">
              <a:off x="4640" y="1520"/>
              <a:ext cx="320" cy="17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49" name="Line 56"/>
            <p:cNvSpPr>
              <a:spLocks noChangeShapeType="1"/>
            </p:cNvSpPr>
            <p:nvPr/>
          </p:nvSpPr>
          <p:spPr bwMode="auto">
            <a:xfrm>
              <a:off x="4656" y="1216"/>
              <a:ext cx="0" cy="30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50" name="Rectangle 57"/>
            <p:cNvSpPr>
              <a:spLocks noChangeArrowheads="1"/>
            </p:cNvSpPr>
            <p:nvPr/>
          </p:nvSpPr>
          <p:spPr bwMode="auto">
            <a:xfrm>
              <a:off x="4368" y="3648"/>
              <a:ext cx="22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t>O</a:t>
              </a:r>
            </a:p>
          </p:txBody>
        </p:sp>
        <p:sp>
          <p:nvSpPr>
            <p:cNvPr id="17451" name="Rectangle 58"/>
            <p:cNvSpPr>
              <a:spLocks noChangeArrowheads="1"/>
            </p:cNvSpPr>
            <p:nvPr/>
          </p:nvSpPr>
          <p:spPr bwMode="auto">
            <a:xfrm>
              <a:off x="4416" y="2688"/>
              <a:ext cx="22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t>O</a:t>
              </a:r>
            </a:p>
          </p:txBody>
        </p:sp>
        <p:sp>
          <p:nvSpPr>
            <p:cNvPr id="17452" name="Rectangle 59"/>
            <p:cNvSpPr>
              <a:spLocks noChangeArrowheads="1"/>
            </p:cNvSpPr>
            <p:nvPr/>
          </p:nvSpPr>
          <p:spPr bwMode="auto">
            <a:xfrm>
              <a:off x="4320" y="1440"/>
              <a:ext cx="22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t>O</a:t>
              </a:r>
            </a:p>
          </p:txBody>
        </p:sp>
        <p:sp>
          <p:nvSpPr>
            <p:cNvPr id="17453" name="Rectangle 60"/>
            <p:cNvSpPr>
              <a:spLocks noChangeArrowheads="1"/>
            </p:cNvSpPr>
            <p:nvPr/>
          </p:nvSpPr>
          <p:spPr bwMode="auto">
            <a:xfrm>
              <a:off x="4023" y="2496"/>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1</a:t>
              </a:r>
            </a:p>
          </p:txBody>
        </p:sp>
        <p:sp>
          <p:nvSpPr>
            <p:cNvPr id="17454" name="Rectangle 61"/>
            <p:cNvSpPr>
              <a:spLocks noChangeArrowheads="1"/>
            </p:cNvSpPr>
            <p:nvPr/>
          </p:nvSpPr>
          <p:spPr bwMode="auto">
            <a:xfrm>
              <a:off x="4071" y="2064"/>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2</a:t>
              </a:r>
            </a:p>
          </p:txBody>
        </p:sp>
        <p:sp>
          <p:nvSpPr>
            <p:cNvPr id="17455" name="Rectangle 62"/>
            <p:cNvSpPr>
              <a:spLocks noChangeArrowheads="1"/>
            </p:cNvSpPr>
            <p:nvPr/>
          </p:nvSpPr>
          <p:spPr bwMode="auto">
            <a:xfrm>
              <a:off x="4503" y="2016"/>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3</a:t>
              </a:r>
            </a:p>
          </p:txBody>
        </p:sp>
        <p:sp>
          <p:nvSpPr>
            <p:cNvPr id="17456" name="Rectangle 63"/>
            <p:cNvSpPr>
              <a:spLocks noChangeArrowheads="1"/>
            </p:cNvSpPr>
            <p:nvPr/>
          </p:nvSpPr>
          <p:spPr bwMode="auto">
            <a:xfrm>
              <a:off x="4743" y="2304"/>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4</a:t>
              </a:r>
            </a:p>
          </p:txBody>
        </p:sp>
        <p:sp>
          <p:nvSpPr>
            <p:cNvPr id="17457" name="Rectangle 64"/>
            <p:cNvSpPr>
              <a:spLocks noChangeArrowheads="1"/>
            </p:cNvSpPr>
            <p:nvPr/>
          </p:nvSpPr>
          <p:spPr bwMode="auto">
            <a:xfrm>
              <a:off x="4743" y="2640"/>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5</a:t>
              </a:r>
            </a:p>
          </p:txBody>
        </p:sp>
        <p:sp>
          <p:nvSpPr>
            <p:cNvPr id="17458" name="Rectangle 65"/>
            <p:cNvSpPr>
              <a:spLocks noChangeArrowheads="1"/>
            </p:cNvSpPr>
            <p:nvPr/>
          </p:nvSpPr>
          <p:spPr bwMode="auto">
            <a:xfrm>
              <a:off x="4647" y="3744"/>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5</a:t>
              </a:r>
            </a:p>
          </p:txBody>
        </p:sp>
        <p:sp>
          <p:nvSpPr>
            <p:cNvPr id="17459" name="Rectangle 66"/>
            <p:cNvSpPr>
              <a:spLocks noChangeArrowheads="1"/>
            </p:cNvSpPr>
            <p:nvPr/>
          </p:nvSpPr>
          <p:spPr bwMode="auto">
            <a:xfrm>
              <a:off x="4503" y="2976"/>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3</a:t>
              </a:r>
            </a:p>
          </p:txBody>
        </p:sp>
        <p:sp>
          <p:nvSpPr>
            <p:cNvPr id="17460" name="Rectangle 67"/>
            <p:cNvSpPr>
              <a:spLocks noChangeArrowheads="1"/>
            </p:cNvSpPr>
            <p:nvPr/>
          </p:nvSpPr>
          <p:spPr bwMode="auto">
            <a:xfrm>
              <a:off x="4551" y="1536"/>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5</a:t>
              </a:r>
            </a:p>
          </p:txBody>
        </p:sp>
        <p:sp>
          <p:nvSpPr>
            <p:cNvPr id="17461" name="Line 68"/>
            <p:cNvSpPr>
              <a:spLocks noChangeShapeType="1"/>
            </p:cNvSpPr>
            <p:nvPr/>
          </p:nvSpPr>
          <p:spPr bwMode="auto">
            <a:xfrm flipV="1">
              <a:off x="4528" y="656"/>
              <a:ext cx="400" cy="32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62" name="Rectangle 69"/>
            <p:cNvSpPr>
              <a:spLocks noChangeArrowheads="1"/>
            </p:cNvSpPr>
            <p:nvPr/>
          </p:nvSpPr>
          <p:spPr bwMode="auto">
            <a:xfrm>
              <a:off x="4407" y="720"/>
              <a:ext cx="192"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600" b="1">
                  <a:solidFill>
                    <a:schemeClr val="hlink"/>
                  </a:solidFill>
                </a:rPr>
                <a:t>3</a:t>
              </a:r>
            </a:p>
          </p:txBody>
        </p:sp>
        <p:sp>
          <p:nvSpPr>
            <p:cNvPr id="17463" name="AutoShape 70"/>
            <p:cNvSpPr>
              <a:spLocks noChangeArrowheads="1"/>
            </p:cNvSpPr>
            <p:nvPr/>
          </p:nvSpPr>
          <p:spPr bwMode="auto">
            <a:xfrm rot="10712635">
              <a:off x="4176" y="3168"/>
              <a:ext cx="528" cy="480"/>
            </a:xfrm>
            <a:prstGeom prst="pentagon">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64" name="AutoShape 71"/>
            <p:cNvSpPr>
              <a:spLocks noChangeArrowheads="1"/>
            </p:cNvSpPr>
            <p:nvPr/>
          </p:nvSpPr>
          <p:spPr bwMode="auto">
            <a:xfrm rot="10712635">
              <a:off x="4224" y="2208"/>
              <a:ext cx="528" cy="480"/>
            </a:xfrm>
            <a:prstGeom prst="pentagon">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65" name="AutoShape 72"/>
            <p:cNvSpPr>
              <a:spLocks noChangeArrowheads="1"/>
            </p:cNvSpPr>
            <p:nvPr/>
          </p:nvSpPr>
          <p:spPr bwMode="auto">
            <a:xfrm rot="10712635">
              <a:off x="4128" y="960"/>
              <a:ext cx="528" cy="480"/>
            </a:xfrm>
            <a:prstGeom prst="pentagon">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grpSp>
        <p:nvGrpSpPr>
          <p:cNvPr id="9289" name="Group 73"/>
          <p:cNvGrpSpPr>
            <a:grpSpLocks/>
          </p:cNvGrpSpPr>
          <p:nvPr/>
        </p:nvGrpSpPr>
        <p:grpSpPr bwMode="auto">
          <a:xfrm>
            <a:off x="3048000" y="2438400"/>
            <a:ext cx="3022600" cy="1219200"/>
            <a:chOff x="1920" y="1536"/>
            <a:chExt cx="1904" cy="768"/>
          </a:xfrm>
        </p:grpSpPr>
        <p:sp>
          <p:nvSpPr>
            <p:cNvPr id="17425" name="AutoShape 74"/>
            <p:cNvSpPr>
              <a:spLocks noChangeArrowheads="1"/>
            </p:cNvSpPr>
            <p:nvPr/>
          </p:nvSpPr>
          <p:spPr bwMode="auto">
            <a:xfrm>
              <a:off x="2320" y="1792"/>
              <a:ext cx="544" cy="496"/>
            </a:xfrm>
            <a:prstGeom prst="hexagon">
              <a:avLst>
                <a:gd name="adj" fmla="val 27414"/>
                <a:gd name="vf" fmla="val 115470"/>
              </a:avLst>
            </a:prstGeom>
            <a:solidFill>
              <a:srgbClr val="9234DB"/>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26" name="AutoShape 75"/>
            <p:cNvSpPr>
              <a:spLocks noChangeArrowheads="1"/>
            </p:cNvSpPr>
            <p:nvPr/>
          </p:nvSpPr>
          <p:spPr bwMode="auto">
            <a:xfrm>
              <a:off x="3280" y="1792"/>
              <a:ext cx="544" cy="496"/>
            </a:xfrm>
            <a:prstGeom prst="hexagon">
              <a:avLst>
                <a:gd name="adj" fmla="val 27414"/>
                <a:gd name="vf" fmla="val 115470"/>
              </a:avLst>
            </a:prstGeom>
            <a:solidFill>
              <a:schemeClr val="accent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27" name="Line 76"/>
            <p:cNvSpPr>
              <a:spLocks noChangeShapeType="1"/>
            </p:cNvSpPr>
            <p:nvPr/>
          </p:nvSpPr>
          <p:spPr bwMode="auto">
            <a:xfrm>
              <a:off x="2752" y="1776"/>
              <a:ext cx="640"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28" name="Line 77"/>
            <p:cNvSpPr>
              <a:spLocks noChangeShapeType="1"/>
            </p:cNvSpPr>
            <p:nvPr/>
          </p:nvSpPr>
          <p:spPr bwMode="auto">
            <a:xfrm>
              <a:off x="2896" y="2064"/>
              <a:ext cx="352"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29" name="Line 78"/>
            <p:cNvSpPr>
              <a:spLocks noChangeShapeType="1"/>
            </p:cNvSpPr>
            <p:nvPr/>
          </p:nvSpPr>
          <p:spPr bwMode="auto">
            <a:xfrm>
              <a:off x="2752" y="2304"/>
              <a:ext cx="640"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30" name="Rectangle 79"/>
            <p:cNvSpPr>
              <a:spLocks noChangeArrowheads="1"/>
            </p:cNvSpPr>
            <p:nvPr/>
          </p:nvSpPr>
          <p:spPr bwMode="auto">
            <a:xfrm>
              <a:off x="2439" y="1882"/>
              <a:ext cx="26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G</a:t>
              </a:r>
            </a:p>
          </p:txBody>
        </p:sp>
        <p:sp>
          <p:nvSpPr>
            <p:cNvPr id="17431" name="Rectangle 80"/>
            <p:cNvSpPr>
              <a:spLocks noChangeArrowheads="1"/>
            </p:cNvSpPr>
            <p:nvPr/>
          </p:nvSpPr>
          <p:spPr bwMode="auto">
            <a:xfrm>
              <a:off x="3399" y="1834"/>
              <a:ext cx="25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C</a:t>
              </a:r>
            </a:p>
          </p:txBody>
        </p:sp>
        <p:sp>
          <p:nvSpPr>
            <p:cNvPr id="17432" name="AutoShape 81"/>
            <p:cNvSpPr>
              <a:spLocks noChangeArrowheads="1"/>
            </p:cNvSpPr>
            <p:nvPr/>
          </p:nvSpPr>
          <p:spPr bwMode="auto">
            <a:xfrm rot="-3666107">
              <a:off x="1896" y="1560"/>
              <a:ext cx="528" cy="480"/>
            </a:xfrm>
            <a:prstGeom prst="pentagon">
              <a:avLst/>
            </a:prstGeom>
            <a:solidFill>
              <a:srgbClr val="9234DB"/>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grpSp>
        <p:nvGrpSpPr>
          <p:cNvPr id="9298" name="Group 82"/>
          <p:cNvGrpSpPr>
            <a:grpSpLocks/>
          </p:cNvGrpSpPr>
          <p:nvPr/>
        </p:nvGrpSpPr>
        <p:grpSpPr bwMode="auto">
          <a:xfrm>
            <a:off x="2997200" y="4191000"/>
            <a:ext cx="3022600" cy="1117600"/>
            <a:chOff x="1888" y="2640"/>
            <a:chExt cx="1904" cy="704"/>
          </a:xfrm>
        </p:grpSpPr>
        <p:sp>
          <p:nvSpPr>
            <p:cNvPr id="17418" name="AutoShape 83"/>
            <p:cNvSpPr>
              <a:spLocks noChangeArrowheads="1"/>
            </p:cNvSpPr>
            <p:nvPr/>
          </p:nvSpPr>
          <p:spPr bwMode="auto">
            <a:xfrm>
              <a:off x="2848" y="2848"/>
              <a:ext cx="544" cy="496"/>
            </a:xfrm>
            <a:prstGeom prst="hexagon">
              <a:avLst>
                <a:gd name="adj" fmla="val 27414"/>
                <a:gd name="vf" fmla="val 115470"/>
              </a:avLst>
            </a:prstGeom>
            <a:solidFill>
              <a:srgbClr val="FE9B03"/>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19" name="AutoShape 84"/>
            <p:cNvSpPr>
              <a:spLocks noChangeArrowheads="1"/>
            </p:cNvSpPr>
            <p:nvPr/>
          </p:nvSpPr>
          <p:spPr bwMode="auto">
            <a:xfrm>
              <a:off x="1888" y="2848"/>
              <a:ext cx="544" cy="496"/>
            </a:xfrm>
            <a:prstGeom prst="hexagon">
              <a:avLst>
                <a:gd name="adj" fmla="val 27414"/>
                <a:gd name="vf" fmla="val 115470"/>
              </a:avLst>
            </a:prstGeom>
            <a:solidFill>
              <a:schemeClr val="hlink"/>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20" name="Line 85"/>
            <p:cNvSpPr>
              <a:spLocks noChangeShapeType="1"/>
            </p:cNvSpPr>
            <p:nvPr/>
          </p:nvSpPr>
          <p:spPr bwMode="auto">
            <a:xfrm>
              <a:off x="2464" y="3120"/>
              <a:ext cx="400"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21" name="Line 86"/>
            <p:cNvSpPr>
              <a:spLocks noChangeShapeType="1"/>
            </p:cNvSpPr>
            <p:nvPr/>
          </p:nvSpPr>
          <p:spPr bwMode="auto">
            <a:xfrm>
              <a:off x="2320" y="2832"/>
              <a:ext cx="640"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7422" name="Rectangle 87"/>
            <p:cNvSpPr>
              <a:spLocks noChangeArrowheads="1"/>
            </p:cNvSpPr>
            <p:nvPr/>
          </p:nvSpPr>
          <p:spPr bwMode="auto">
            <a:xfrm>
              <a:off x="2055" y="2938"/>
              <a:ext cx="27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T</a:t>
              </a:r>
            </a:p>
          </p:txBody>
        </p:sp>
        <p:sp>
          <p:nvSpPr>
            <p:cNvPr id="17423" name="Rectangle 88"/>
            <p:cNvSpPr>
              <a:spLocks noChangeArrowheads="1"/>
            </p:cNvSpPr>
            <p:nvPr/>
          </p:nvSpPr>
          <p:spPr bwMode="auto">
            <a:xfrm>
              <a:off x="2967" y="2938"/>
              <a:ext cx="278"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A</a:t>
              </a:r>
            </a:p>
          </p:txBody>
        </p:sp>
        <p:sp>
          <p:nvSpPr>
            <p:cNvPr id="17424" name="AutoShape 89"/>
            <p:cNvSpPr>
              <a:spLocks noChangeArrowheads="1"/>
            </p:cNvSpPr>
            <p:nvPr/>
          </p:nvSpPr>
          <p:spPr bwMode="auto">
            <a:xfrm rot="-462143">
              <a:off x="3264" y="2640"/>
              <a:ext cx="528" cy="480"/>
            </a:xfrm>
            <a:prstGeom prst="pentagon">
              <a:avLst/>
            </a:prstGeom>
            <a:solidFill>
              <a:srgbClr val="FE9B03"/>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spTree>
    <p:extLst>
      <p:ext uri="{BB962C8B-B14F-4D97-AF65-F5344CB8AC3E}">
        <p14:creationId xmlns:p14="http://schemas.microsoft.com/office/powerpoint/2010/main" val="3185663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0-#ppt_w/2"/>
                                          </p:val>
                                        </p:tav>
                                        <p:tav tm="100000">
                                          <p:val>
                                            <p:strVal val="#ppt_x"/>
                                          </p:val>
                                        </p:tav>
                                      </p:tavLst>
                                    </p:anim>
                                    <p:anim calcmode="lin" valueType="num">
                                      <p:cBhvr additive="base">
                                        <p:cTn id="8"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255"/>
                                        </p:tgtEl>
                                        <p:attrNameLst>
                                          <p:attrName>style.visibility</p:attrName>
                                        </p:attrNameLst>
                                      </p:cBhvr>
                                      <p:to>
                                        <p:strVal val="visible"/>
                                      </p:to>
                                    </p:set>
                                    <p:anim calcmode="lin" valueType="num">
                                      <p:cBhvr additive="base">
                                        <p:cTn id="13" dur="500" fill="hold"/>
                                        <p:tgtEl>
                                          <p:spTgt spid="9255"/>
                                        </p:tgtEl>
                                        <p:attrNameLst>
                                          <p:attrName>ppt_x</p:attrName>
                                        </p:attrNameLst>
                                      </p:cBhvr>
                                      <p:tavLst>
                                        <p:tav tm="0">
                                          <p:val>
                                            <p:strVal val="1+#ppt_w/2"/>
                                          </p:val>
                                        </p:tav>
                                        <p:tav tm="100000">
                                          <p:val>
                                            <p:strVal val="#ppt_x"/>
                                          </p:val>
                                        </p:tav>
                                      </p:tavLst>
                                    </p:anim>
                                    <p:anim calcmode="lin" valueType="num">
                                      <p:cBhvr additive="base">
                                        <p:cTn id="14" dur="500" fill="hold"/>
                                        <p:tgtEl>
                                          <p:spTgt spid="92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9289"/>
                                        </p:tgtEl>
                                        <p:attrNameLst>
                                          <p:attrName>style.visibility</p:attrName>
                                        </p:attrNameLst>
                                      </p:cBhvr>
                                      <p:to>
                                        <p:strVal val="visible"/>
                                      </p:to>
                                    </p:set>
                                    <p:anim calcmode="lin" valueType="num">
                                      <p:cBhvr additive="base">
                                        <p:cTn id="19" dur="500" fill="hold"/>
                                        <p:tgtEl>
                                          <p:spTgt spid="9289"/>
                                        </p:tgtEl>
                                        <p:attrNameLst>
                                          <p:attrName>ppt_x</p:attrName>
                                        </p:attrNameLst>
                                      </p:cBhvr>
                                      <p:tavLst>
                                        <p:tav tm="0">
                                          <p:val>
                                            <p:strVal val="#ppt_x"/>
                                          </p:val>
                                        </p:tav>
                                        <p:tav tm="100000">
                                          <p:val>
                                            <p:strVal val="#ppt_x"/>
                                          </p:val>
                                        </p:tav>
                                      </p:tavLst>
                                    </p:anim>
                                    <p:anim calcmode="lin" valueType="num">
                                      <p:cBhvr additive="base">
                                        <p:cTn id="20" dur="500" fill="hold"/>
                                        <p:tgtEl>
                                          <p:spTgt spid="928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98"/>
                                        </p:tgtEl>
                                        <p:attrNameLst>
                                          <p:attrName>style.visibility</p:attrName>
                                        </p:attrNameLst>
                                      </p:cBhvr>
                                      <p:to>
                                        <p:strVal val="visible"/>
                                      </p:to>
                                    </p:set>
                                    <p:anim calcmode="lin" valueType="num">
                                      <p:cBhvr additive="base">
                                        <p:cTn id="25" dur="500" fill="hold"/>
                                        <p:tgtEl>
                                          <p:spTgt spid="9298"/>
                                        </p:tgtEl>
                                        <p:attrNameLst>
                                          <p:attrName>ppt_x</p:attrName>
                                        </p:attrNameLst>
                                      </p:cBhvr>
                                      <p:tavLst>
                                        <p:tav tm="0">
                                          <p:val>
                                            <p:strVal val="#ppt_x"/>
                                          </p:val>
                                        </p:tav>
                                        <p:tav tm="100000">
                                          <p:val>
                                            <p:strVal val="#ppt_x"/>
                                          </p:val>
                                        </p:tav>
                                      </p:tavLst>
                                    </p:anim>
                                    <p:anim calcmode="lin" valueType="num">
                                      <p:cBhvr additive="base">
                                        <p:cTn id="26" dur="500" fill="hold"/>
                                        <p:tgtEl>
                                          <p:spTgt spid="9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fontScale="92500"/>
          </a:bodyPr>
          <a:lstStyle/>
          <a:p>
            <a:r>
              <a:rPr lang="en-US" dirty="0"/>
              <a:t>It is called  </a:t>
            </a:r>
            <a:r>
              <a:rPr lang="en-US" b="1" dirty="0" err="1">
                <a:solidFill>
                  <a:srgbClr val="0000FF"/>
                </a:solidFill>
              </a:rPr>
              <a:t>Deoxyribose</a:t>
            </a:r>
            <a:r>
              <a:rPr lang="en-US" b="1" dirty="0">
                <a:solidFill>
                  <a:srgbClr val="0000FF"/>
                </a:solidFill>
              </a:rPr>
              <a:t> Sugar</a:t>
            </a:r>
            <a:endParaRPr lang="en-NZ" dirty="0">
              <a:solidFill>
                <a:srgbClr val="0000FF"/>
              </a:solidFill>
            </a:endParaRPr>
          </a:p>
          <a:p>
            <a:pPr marL="0" indent="0">
              <a:buNone/>
            </a:pPr>
            <a:endParaRPr lang="en-NZ" dirty="0"/>
          </a:p>
          <a:p>
            <a:r>
              <a:rPr lang="en-US" dirty="0" err="1"/>
              <a:t>Deoxy</a:t>
            </a:r>
            <a:r>
              <a:rPr lang="en-US" dirty="0"/>
              <a:t> means </a:t>
            </a:r>
            <a:r>
              <a:rPr lang="en-US" b="1" dirty="0"/>
              <a:t> </a:t>
            </a:r>
            <a:r>
              <a:rPr lang="en-US" b="1" dirty="0">
                <a:solidFill>
                  <a:srgbClr val="0000FF"/>
                </a:solidFill>
              </a:rPr>
              <a:t>one oxygen atom less (than RNA)</a:t>
            </a:r>
            <a:endParaRPr lang="en-NZ" dirty="0">
              <a:solidFill>
                <a:srgbClr val="0000FF"/>
              </a:solidFill>
            </a:endParaRPr>
          </a:p>
          <a:p>
            <a:pPr marL="0" indent="0">
              <a:buNone/>
            </a:pPr>
            <a:endParaRPr lang="en-NZ" dirty="0">
              <a:solidFill>
                <a:srgbClr val="0000FF"/>
              </a:solidFill>
            </a:endParaRPr>
          </a:p>
          <a:p>
            <a:r>
              <a:rPr lang="en-US" dirty="0"/>
              <a:t>Ribose is a </a:t>
            </a:r>
            <a:r>
              <a:rPr lang="en-US" b="1" dirty="0" smtClean="0">
                <a:solidFill>
                  <a:srgbClr val="0000FF"/>
                </a:solidFill>
              </a:rPr>
              <a:t>5 </a:t>
            </a:r>
            <a:r>
              <a:rPr lang="en-US" b="1" dirty="0">
                <a:solidFill>
                  <a:srgbClr val="0000FF"/>
                </a:solidFill>
              </a:rPr>
              <a:t>Carbon Sugar Molecule</a:t>
            </a:r>
            <a:endParaRPr lang="en-NZ" dirty="0">
              <a:solidFill>
                <a:srgbClr val="0000FF"/>
              </a:solidFill>
            </a:endParaRPr>
          </a:p>
          <a:p>
            <a:pPr marL="0" indent="0">
              <a:buNone/>
            </a:pPr>
            <a:endParaRPr lang="en-NZ" dirty="0"/>
          </a:p>
          <a:p>
            <a:r>
              <a:rPr lang="en-US" dirty="0"/>
              <a:t>The carbon atoms are </a:t>
            </a:r>
            <a:r>
              <a:rPr lang="en-US" b="1" dirty="0">
                <a:solidFill>
                  <a:srgbClr val="0000FF"/>
                </a:solidFill>
              </a:rPr>
              <a:t>numbered in a particular way from (1-5, see diagram above) </a:t>
            </a:r>
            <a:endParaRPr lang="en-NZ" dirty="0">
              <a:solidFill>
                <a:srgbClr val="0000FF"/>
              </a:solidFill>
            </a:endParaRPr>
          </a:p>
          <a:p>
            <a:endParaRPr lang="en-NZ" dirty="0"/>
          </a:p>
        </p:txBody>
      </p:sp>
    </p:spTree>
    <p:extLst>
      <p:ext uri="{BB962C8B-B14F-4D97-AF65-F5344CB8AC3E}">
        <p14:creationId xmlns:p14="http://schemas.microsoft.com/office/powerpoint/2010/main" val="87450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NZ" dirty="0" smtClean="0"/>
              <a:t>Phosphate</a:t>
            </a:r>
          </a:p>
        </p:txBody>
      </p:sp>
      <p:pic>
        <p:nvPicPr>
          <p:cNvPr id="4" name="il_fi" descr="http://chemwiki.ucdavis.edu/@api/deki/files/10041/=image01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556792"/>
            <a:ext cx="4451493" cy="4752528"/>
          </a:xfrm>
          <a:prstGeom prst="rect">
            <a:avLst/>
          </a:prstGeom>
          <a:noFill/>
          <a:ln>
            <a:noFill/>
          </a:ln>
        </p:spPr>
      </p:pic>
      <p:pic>
        <p:nvPicPr>
          <p:cNvPr id="5" name="il_fi" descr="http://liquidbio.pbworks.com/f/phosphate.jpg"/>
          <p:cNvPicPr/>
          <p:nvPr/>
        </p:nvPicPr>
        <p:blipFill rotWithShape="1">
          <a:blip r:embed="rId3">
            <a:extLst>
              <a:ext uri="{28A0092B-C50C-407E-A947-70E740481C1C}">
                <a14:useLocalDpi xmlns:a14="http://schemas.microsoft.com/office/drawing/2010/main" val="0"/>
              </a:ext>
            </a:extLst>
          </a:blip>
          <a:srcRect l="27469" t="23039" r="26605" b="9314"/>
          <a:stretch/>
        </p:blipFill>
        <p:spPr bwMode="auto">
          <a:xfrm>
            <a:off x="827584" y="2204864"/>
            <a:ext cx="3240360" cy="37055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0087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Functions of DNA</a:t>
            </a:r>
            <a:endParaRPr lang="en-NZ" dirty="0"/>
          </a:p>
        </p:txBody>
      </p:sp>
      <p:sp>
        <p:nvSpPr>
          <p:cNvPr id="3" name="Content Placeholder 2"/>
          <p:cNvSpPr>
            <a:spLocks noGrp="1"/>
          </p:cNvSpPr>
          <p:nvPr>
            <p:ph idx="1"/>
          </p:nvPr>
        </p:nvSpPr>
        <p:spPr/>
        <p:txBody>
          <a:bodyPr/>
          <a:lstStyle/>
          <a:p>
            <a:r>
              <a:rPr lang="en-US" dirty="0"/>
              <a:t>Describe the </a:t>
            </a:r>
            <a:r>
              <a:rPr lang="en-US" b="1" dirty="0"/>
              <a:t>functions of DNA</a:t>
            </a:r>
            <a:endParaRPr lang="en-NZ" dirty="0"/>
          </a:p>
          <a:p>
            <a:pPr marL="0" indent="0">
              <a:buNone/>
            </a:pPr>
            <a:endParaRPr lang="en-NZ" dirty="0"/>
          </a:p>
          <a:p>
            <a:pPr lvl="0"/>
            <a:r>
              <a:rPr lang="en-US" b="1" dirty="0" smtClean="0">
                <a:solidFill>
                  <a:srgbClr val="0000FF"/>
                </a:solidFill>
              </a:rPr>
              <a:t>DNA </a:t>
            </a:r>
            <a:r>
              <a:rPr lang="en-US" b="1" dirty="0">
                <a:solidFill>
                  <a:srgbClr val="0000FF"/>
                </a:solidFill>
              </a:rPr>
              <a:t>contains the Genetic Code (in its base </a:t>
            </a:r>
            <a:r>
              <a:rPr lang="en-US" b="1" dirty="0" smtClean="0">
                <a:solidFill>
                  <a:srgbClr val="0000FF"/>
                </a:solidFill>
              </a:rPr>
              <a:t>sequences </a:t>
            </a:r>
            <a:r>
              <a:rPr lang="en-US" b="1" dirty="0">
                <a:solidFill>
                  <a:srgbClr val="0000FF"/>
                </a:solidFill>
              </a:rPr>
              <a:t>to make proteins).</a:t>
            </a:r>
            <a:endParaRPr lang="en-NZ" dirty="0">
              <a:solidFill>
                <a:srgbClr val="0000FF"/>
              </a:solidFill>
            </a:endParaRPr>
          </a:p>
          <a:p>
            <a:pPr marL="0" indent="0">
              <a:buNone/>
            </a:pPr>
            <a:endParaRPr lang="en-NZ" dirty="0">
              <a:solidFill>
                <a:srgbClr val="0000FF"/>
              </a:solidFill>
            </a:endParaRPr>
          </a:p>
          <a:p>
            <a:pPr lvl="0"/>
            <a:r>
              <a:rPr lang="en-US" b="1" dirty="0">
                <a:solidFill>
                  <a:srgbClr val="0000FF"/>
                </a:solidFill>
              </a:rPr>
              <a:t>DNA is able to replicate itself and therefore pass on the genetic code from one generation  to the next. </a:t>
            </a:r>
            <a:endParaRPr lang="en-NZ" dirty="0">
              <a:solidFill>
                <a:srgbClr val="0000FF"/>
              </a:solidFill>
            </a:endParaRPr>
          </a:p>
          <a:p>
            <a:endParaRPr lang="en-NZ" dirty="0"/>
          </a:p>
        </p:txBody>
      </p:sp>
    </p:spTree>
    <p:extLst>
      <p:ext uri="{BB962C8B-B14F-4D97-AF65-F5344CB8AC3E}">
        <p14:creationId xmlns:p14="http://schemas.microsoft.com/office/powerpoint/2010/main" val="33117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Antiparallel DNA</a:t>
            </a:r>
          </a:p>
        </p:txBody>
      </p:sp>
      <p:pic>
        <p:nvPicPr>
          <p:cNvPr id="8195" name="Picture 4" descr="antiparall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28800"/>
            <a:ext cx="34972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40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RNA</a:t>
            </a:r>
          </a:p>
        </p:txBody>
      </p:sp>
      <p:pic>
        <p:nvPicPr>
          <p:cNvPr id="9219" name="Picture 4" descr="mRNA-colo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00808"/>
            <a:ext cx="3018656" cy="481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2248419"/>
            <a:ext cx="4464496"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RNA stands for </a:t>
            </a:r>
            <a:r>
              <a:rPr lang="en-US" sz="2400" b="1" dirty="0" smtClean="0">
                <a:solidFill>
                  <a:srgbClr val="FFFF00"/>
                </a:solidFill>
              </a:rPr>
              <a:t>Ribonucleic </a:t>
            </a:r>
            <a:r>
              <a:rPr lang="en-US" sz="2400" b="1" dirty="0">
                <a:solidFill>
                  <a:srgbClr val="FFFF00"/>
                </a:solidFill>
              </a:rPr>
              <a:t>Acid</a:t>
            </a:r>
            <a:endParaRPr lang="en-NZ" sz="2400" dirty="0">
              <a:solidFill>
                <a:srgbClr val="FFFF00"/>
              </a:solidFill>
            </a:endParaRPr>
          </a:p>
          <a:p>
            <a:r>
              <a:rPr lang="en-US" sz="2400" dirty="0"/>
              <a:t> </a:t>
            </a:r>
            <a:endParaRPr lang="en-NZ" sz="2400" dirty="0"/>
          </a:p>
          <a:p>
            <a:r>
              <a:rPr lang="en-US" sz="2400" dirty="0"/>
              <a:t>RNA is called a  </a:t>
            </a:r>
            <a:r>
              <a:rPr lang="en-US" sz="2400" b="1" dirty="0">
                <a:solidFill>
                  <a:srgbClr val="FFFF00"/>
                </a:solidFill>
              </a:rPr>
              <a:t>Nucleic Acid</a:t>
            </a:r>
            <a:endParaRPr lang="en-NZ" sz="2400" dirty="0">
              <a:solidFill>
                <a:srgbClr val="FFFF00"/>
              </a:solidFill>
            </a:endParaRPr>
          </a:p>
          <a:p>
            <a:r>
              <a:rPr lang="en-US" sz="2400" dirty="0"/>
              <a:t> </a:t>
            </a:r>
            <a:endParaRPr lang="en-NZ" sz="2400" dirty="0"/>
          </a:p>
          <a:p>
            <a:r>
              <a:rPr lang="en-US" sz="2400" dirty="0"/>
              <a:t>RNA and DNA are both involved with </a:t>
            </a:r>
            <a:r>
              <a:rPr lang="en-US" sz="2400" b="1" dirty="0">
                <a:solidFill>
                  <a:srgbClr val="FFFF00"/>
                </a:solidFill>
              </a:rPr>
              <a:t>making proteins. </a:t>
            </a:r>
            <a:endParaRPr lang="en-NZ" sz="2400" dirty="0">
              <a:solidFill>
                <a:srgbClr val="FFFF00"/>
              </a:solidFill>
            </a:endParaRPr>
          </a:p>
          <a:p>
            <a:pPr algn="ctr"/>
            <a:endParaRPr lang="en-NZ" dirty="0"/>
          </a:p>
        </p:txBody>
      </p:sp>
    </p:spTree>
    <p:extLst>
      <p:ext uri="{BB962C8B-B14F-4D97-AF65-F5344CB8AC3E}">
        <p14:creationId xmlns:p14="http://schemas.microsoft.com/office/powerpoint/2010/main" val="1544698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Functions of RNA</a:t>
            </a:r>
            <a:endParaRPr lang="en-NZ" dirty="0"/>
          </a:p>
        </p:txBody>
      </p:sp>
      <p:sp>
        <p:nvSpPr>
          <p:cNvPr id="3" name="Content Placeholder 2"/>
          <p:cNvSpPr>
            <a:spLocks noGrp="1"/>
          </p:cNvSpPr>
          <p:nvPr>
            <p:ph idx="1"/>
          </p:nvPr>
        </p:nvSpPr>
        <p:spPr/>
        <p:txBody>
          <a:bodyPr>
            <a:normAutofit/>
          </a:bodyPr>
          <a:lstStyle/>
          <a:p>
            <a:pPr marL="514350" lvl="0" indent="-514350">
              <a:lnSpc>
                <a:spcPct val="300000"/>
              </a:lnSpc>
              <a:buFont typeface="+mj-lt"/>
              <a:buAutoNum type="arabicPeriod"/>
            </a:pPr>
            <a:r>
              <a:rPr lang="en-US" b="1" dirty="0" smtClean="0"/>
              <a:t>Together </a:t>
            </a:r>
            <a:r>
              <a:rPr lang="en-US" b="1" dirty="0"/>
              <a:t>with DNA, makes proteins</a:t>
            </a:r>
            <a:r>
              <a:rPr lang="en-US" b="1" dirty="0" smtClean="0"/>
              <a:t>.</a:t>
            </a:r>
            <a:r>
              <a:rPr lang="en-US" dirty="0"/>
              <a:t> </a:t>
            </a:r>
          </a:p>
          <a:p>
            <a:pPr marL="514350" lvl="0" indent="-514350">
              <a:lnSpc>
                <a:spcPct val="110000"/>
              </a:lnSpc>
              <a:buFont typeface="+mj-lt"/>
              <a:buAutoNum type="arabicPeriod"/>
            </a:pPr>
            <a:r>
              <a:rPr lang="en-US" b="1" dirty="0" smtClean="0"/>
              <a:t>Contains </a:t>
            </a:r>
            <a:r>
              <a:rPr lang="en-US" b="1" dirty="0"/>
              <a:t>the genetic code in some viruses </a:t>
            </a:r>
            <a:r>
              <a:rPr lang="en-US" b="1" dirty="0" err="1"/>
              <a:t>eg</a:t>
            </a:r>
            <a:r>
              <a:rPr lang="en-US" b="1" dirty="0"/>
              <a:t>. HIV (these do not have DNA)</a:t>
            </a:r>
            <a:endParaRPr lang="en-NZ" dirty="0"/>
          </a:p>
          <a:p>
            <a:pPr marL="0" indent="0">
              <a:buNone/>
            </a:pPr>
            <a:endParaRPr lang="en-NZ" dirty="0"/>
          </a:p>
        </p:txBody>
      </p:sp>
    </p:spTree>
    <p:extLst>
      <p:ext uri="{BB962C8B-B14F-4D97-AF65-F5344CB8AC3E}">
        <p14:creationId xmlns:p14="http://schemas.microsoft.com/office/powerpoint/2010/main" val="305028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NZ" smtClean="0"/>
              <a:t>Comparison of DNA and RNA</a:t>
            </a:r>
          </a:p>
        </p:txBody>
      </p:sp>
      <p:pic>
        <p:nvPicPr>
          <p:cNvPr id="10243" name="Content Placeholder 4" descr="dna_bas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2349500"/>
            <a:ext cx="1905000" cy="332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descr="mRNA-col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2420938"/>
            <a:ext cx="206375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21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Gene</a:t>
            </a:r>
            <a:endParaRPr lang="en-NZ" dirty="0"/>
          </a:p>
        </p:txBody>
      </p:sp>
      <p:sp>
        <p:nvSpPr>
          <p:cNvPr id="3" name="Content Placeholder 2"/>
          <p:cNvSpPr>
            <a:spLocks noGrp="1"/>
          </p:cNvSpPr>
          <p:nvPr>
            <p:ph idx="1"/>
          </p:nvPr>
        </p:nvSpPr>
        <p:spPr/>
        <p:txBody>
          <a:bodyPr/>
          <a:lstStyle/>
          <a:p>
            <a:endParaRPr lang="en-NZ"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78"/>
          <a:stretch/>
        </p:blipFill>
        <p:spPr bwMode="auto">
          <a:xfrm>
            <a:off x="1547664" y="1265759"/>
            <a:ext cx="5760640" cy="54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924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87597295"/>
              </p:ext>
            </p:extLst>
          </p:nvPr>
        </p:nvGraphicFramePr>
        <p:xfrm>
          <a:off x="251520" y="404664"/>
          <a:ext cx="8640959" cy="6156909"/>
        </p:xfrm>
        <a:graphic>
          <a:graphicData uri="http://schemas.openxmlformats.org/drawingml/2006/table">
            <a:tbl>
              <a:tblPr firstRow="1" firstCol="1" bandRow="1"/>
              <a:tblGrid>
                <a:gridCol w="2159567"/>
                <a:gridCol w="6481392"/>
              </a:tblGrid>
              <a:tr h="370327">
                <a:tc gridSpan="2">
                  <a:txBody>
                    <a:bodyPr/>
                    <a:lstStyle/>
                    <a:p>
                      <a:pPr algn="ctr">
                        <a:lnSpc>
                          <a:spcPct val="115000"/>
                        </a:lnSpc>
                        <a:spcAft>
                          <a:spcPts val="0"/>
                        </a:spcAft>
                      </a:pPr>
                      <a:r>
                        <a:rPr lang="en-NZ" sz="2000" b="1" dirty="0">
                          <a:effectLst/>
                          <a:latin typeface="Arial"/>
                          <a:ea typeface="Calibri"/>
                          <a:cs typeface="Times New Roman"/>
                        </a:rPr>
                        <a:t>WHAT YOU SHOULD ALREADY KNOW FROM YEAR 11 FOR THIS.</a:t>
                      </a:r>
                      <a:endParaRPr lang="en-NZ"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r>
              <a:tr h="1110980">
                <a:tc>
                  <a:txBody>
                    <a:bodyPr/>
                    <a:lstStyle/>
                    <a:p>
                      <a:pPr algn="ctr">
                        <a:lnSpc>
                          <a:spcPct val="115000"/>
                        </a:lnSpc>
                        <a:spcAft>
                          <a:spcPts val="0"/>
                        </a:spcAft>
                      </a:pPr>
                      <a:r>
                        <a:rPr lang="en-NZ" sz="2000">
                          <a:effectLst/>
                          <a:latin typeface="Arial"/>
                          <a:ea typeface="Calibri"/>
                          <a:cs typeface="Times New Roman"/>
                        </a:rPr>
                        <a:t>DNA</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NZ" sz="2000" dirty="0">
                          <a:effectLst/>
                          <a:latin typeface="Arial"/>
                          <a:ea typeface="Calibri"/>
                          <a:cs typeface="Times New Roman"/>
                        </a:rPr>
                        <a:t>Structure – Double helix, phosphate-sugar backbone, Base parings A-T, C-G. Nucleotide monomer (Phosphate, Sugar &amp; Base) </a:t>
                      </a:r>
                      <a:endParaRPr lang="en-NZ"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54">
                <a:tc>
                  <a:txBody>
                    <a:bodyPr/>
                    <a:lstStyle/>
                    <a:p>
                      <a:pPr algn="ctr">
                        <a:lnSpc>
                          <a:spcPct val="115000"/>
                        </a:lnSpc>
                        <a:spcAft>
                          <a:spcPts val="0"/>
                        </a:spcAft>
                      </a:pPr>
                      <a:r>
                        <a:rPr lang="en-NZ" sz="2000">
                          <a:effectLst/>
                          <a:latin typeface="Arial"/>
                          <a:ea typeface="Calibri"/>
                          <a:cs typeface="Times New Roman"/>
                        </a:rPr>
                        <a:t>Gene</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NZ" sz="2000">
                          <a:effectLst/>
                          <a:latin typeface="Arial"/>
                          <a:ea typeface="Calibri"/>
                          <a:cs typeface="Times New Roman"/>
                        </a:rPr>
                        <a:t>A section of DNA that codes for a particular protein/trait (ie. Hair type)</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7">
                <a:tc>
                  <a:txBody>
                    <a:bodyPr/>
                    <a:lstStyle/>
                    <a:p>
                      <a:pPr algn="ctr">
                        <a:lnSpc>
                          <a:spcPct val="115000"/>
                        </a:lnSpc>
                        <a:spcAft>
                          <a:spcPts val="0"/>
                        </a:spcAft>
                      </a:pPr>
                      <a:r>
                        <a:rPr lang="en-NZ" sz="2000">
                          <a:effectLst/>
                          <a:latin typeface="Arial"/>
                          <a:ea typeface="Calibri"/>
                          <a:cs typeface="Times New Roman"/>
                        </a:rPr>
                        <a:t>Allele</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NZ" sz="2000">
                          <a:effectLst/>
                          <a:latin typeface="Arial"/>
                          <a:ea typeface="Calibri"/>
                          <a:cs typeface="Times New Roman"/>
                        </a:rPr>
                        <a:t>An alternative form of a gene (ie. Straight hair vs Curly Hair)</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54">
                <a:tc>
                  <a:txBody>
                    <a:bodyPr/>
                    <a:lstStyle/>
                    <a:p>
                      <a:pPr algn="ctr">
                        <a:lnSpc>
                          <a:spcPct val="115000"/>
                        </a:lnSpc>
                        <a:spcAft>
                          <a:spcPts val="0"/>
                        </a:spcAft>
                      </a:pPr>
                      <a:r>
                        <a:rPr lang="en-NZ" sz="2000">
                          <a:effectLst/>
                          <a:latin typeface="Arial"/>
                          <a:ea typeface="Calibri"/>
                          <a:cs typeface="Times New Roman"/>
                        </a:rPr>
                        <a:t>Genotype</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NZ" sz="2000">
                          <a:effectLst/>
                          <a:latin typeface="Arial"/>
                          <a:ea typeface="Calibri"/>
                          <a:cs typeface="Times New Roman"/>
                        </a:rPr>
                        <a:t>The specific pair of alleles (on homologous chromosomes) that the organism carries for a particular trait. </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327">
                <a:tc>
                  <a:txBody>
                    <a:bodyPr/>
                    <a:lstStyle/>
                    <a:p>
                      <a:pPr algn="ctr">
                        <a:lnSpc>
                          <a:spcPct val="115000"/>
                        </a:lnSpc>
                        <a:spcAft>
                          <a:spcPts val="0"/>
                        </a:spcAft>
                      </a:pPr>
                      <a:r>
                        <a:rPr lang="en-NZ" sz="2000">
                          <a:effectLst/>
                          <a:latin typeface="Arial"/>
                          <a:ea typeface="Calibri"/>
                          <a:cs typeface="Times New Roman"/>
                        </a:rPr>
                        <a:t>Phenotype</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NZ" sz="2000">
                          <a:effectLst/>
                          <a:latin typeface="Arial"/>
                          <a:ea typeface="Calibri"/>
                          <a:cs typeface="Times New Roman"/>
                        </a:rPr>
                        <a:t>The physical expression of the alleles an organism carries. </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54">
                <a:tc>
                  <a:txBody>
                    <a:bodyPr/>
                    <a:lstStyle/>
                    <a:p>
                      <a:pPr algn="ctr">
                        <a:lnSpc>
                          <a:spcPct val="115000"/>
                        </a:lnSpc>
                        <a:spcAft>
                          <a:spcPts val="0"/>
                        </a:spcAft>
                      </a:pPr>
                      <a:r>
                        <a:rPr lang="en-NZ" sz="2000">
                          <a:effectLst/>
                          <a:latin typeface="Arial"/>
                          <a:ea typeface="Calibri"/>
                          <a:cs typeface="Times New Roman"/>
                        </a:rPr>
                        <a:t>Chromosome</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NZ" sz="2000">
                          <a:effectLst/>
                          <a:latin typeface="Arial"/>
                          <a:ea typeface="Calibri"/>
                          <a:cs typeface="Times New Roman"/>
                        </a:rPr>
                        <a:t>A DNA molecule that is coiled up tightly (around histones – packaging proteins).</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54">
                <a:tc>
                  <a:txBody>
                    <a:bodyPr/>
                    <a:lstStyle/>
                    <a:p>
                      <a:pPr algn="ctr">
                        <a:lnSpc>
                          <a:spcPct val="115000"/>
                        </a:lnSpc>
                        <a:spcAft>
                          <a:spcPts val="0"/>
                        </a:spcAft>
                      </a:pPr>
                      <a:r>
                        <a:rPr lang="en-NZ" sz="2000">
                          <a:effectLst/>
                          <a:latin typeface="Arial"/>
                          <a:ea typeface="Calibri"/>
                          <a:cs typeface="Times New Roman"/>
                        </a:rPr>
                        <a:t>Mutation</a:t>
                      </a:r>
                      <a:endParaRPr lang="en-NZ"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NZ" sz="2000" dirty="0">
                          <a:effectLst/>
                          <a:latin typeface="Arial"/>
                          <a:ea typeface="Calibri"/>
                          <a:cs typeface="Times New Roman"/>
                        </a:rPr>
                        <a:t>A permanent change in the DNA base sequence (this may result in a new allele).</a:t>
                      </a:r>
                      <a:endParaRPr lang="en-NZ"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440019" y="702075"/>
            <a:ext cx="633670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2467198" y="5777880"/>
            <a:ext cx="6336704" cy="675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440905" y="1844824"/>
            <a:ext cx="63367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2411189" y="2636912"/>
            <a:ext cx="6336704" cy="675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452340" y="3312368"/>
            <a:ext cx="6336704"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2452340" y="4360329"/>
            <a:ext cx="6336704" cy="675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2483768" y="5035785"/>
            <a:ext cx="6336704" cy="675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4132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GENE</a:t>
            </a:r>
            <a:endParaRPr lang="en-NZ" dirty="0"/>
          </a:p>
        </p:txBody>
      </p:sp>
      <p:sp>
        <p:nvSpPr>
          <p:cNvPr id="4" name="Content Placeholder 3"/>
          <p:cNvSpPr>
            <a:spLocks noGrp="1"/>
          </p:cNvSpPr>
          <p:nvPr>
            <p:ph idx="1"/>
          </p:nvPr>
        </p:nvSpPr>
        <p:spPr/>
        <p:txBody>
          <a:bodyPr/>
          <a:lstStyle/>
          <a:p>
            <a:r>
              <a:rPr lang="en-US" b="1" dirty="0"/>
              <a:t>A gene is a section of DNA on a chromosome, that has a specific base sequence that codes for a protein. </a:t>
            </a:r>
            <a:endParaRPr lang="en-NZ" dirty="0"/>
          </a:p>
          <a:p>
            <a:endParaRPr lang="en-NZ" dirty="0"/>
          </a:p>
        </p:txBody>
      </p:sp>
    </p:spTree>
    <p:extLst>
      <p:ext uri="{BB962C8B-B14F-4D97-AF65-F5344CB8AC3E}">
        <p14:creationId xmlns:p14="http://schemas.microsoft.com/office/powerpoint/2010/main" val="2712954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828092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40272" y="260647"/>
            <a:ext cx="1875578" cy="584775"/>
          </a:xfrm>
          <a:prstGeom prst="rect">
            <a:avLst/>
          </a:prstGeom>
          <a:noFill/>
        </p:spPr>
        <p:txBody>
          <a:bodyPr wrap="none" rtlCol="0">
            <a:spAutoFit/>
          </a:bodyPr>
          <a:lstStyle/>
          <a:p>
            <a:r>
              <a:rPr lang="en-NZ" sz="3200" b="1" dirty="0" smtClean="0">
                <a:solidFill>
                  <a:srgbClr val="0000FF"/>
                </a:solidFill>
              </a:rPr>
              <a:t>PROTEINS</a:t>
            </a:r>
            <a:endParaRPr lang="en-NZ" sz="3200" b="1" dirty="0">
              <a:solidFill>
                <a:srgbClr val="0000FF"/>
              </a:solidFill>
            </a:endParaRPr>
          </a:p>
        </p:txBody>
      </p:sp>
    </p:spTree>
    <p:extLst>
      <p:ext uri="{BB962C8B-B14F-4D97-AF65-F5344CB8AC3E}">
        <p14:creationId xmlns:p14="http://schemas.microsoft.com/office/powerpoint/2010/main" val="4034967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r>
              <a:rPr lang="en-US" dirty="0" smtClean="0">
                <a:hlinkClick r:id="rId3" action="ppaction://hlinkfile"/>
              </a:rPr>
              <a:t>video's for 2.7\How Genes Work  Hand-Me-Down Genes Series - DNA and Proteins Part 1 - How Genes Work.wmv</a:t>
            </a:r>
            <a:endParaRPr lang="en-US" dirty="0" smtClean="0"/>
          </a:p>
          <a:p>
            <a:endParaRPr lang="en-US" dirty="0"/>
          </a:p>
          <a:p>
            <a:endParaRPr lang="en-US" dirty="0" smtClean="0"/>
          </a:p>
          <a:p>
            <a:endParaRPr lang="en-NZ" dirty="0" smtClean="0"/>
          </a:p>
        </p:txBody>
      </p:sp>
    </p:spTree>
    <p:extLst>
      <p:ext uri="{BB962C8B-B14F-4D97-AF65-F5344CB8AC3E}">
        <p14:creationId xmlns:p14="http://schemas.microsoft.com/office/powerpoint/2010/main" val="1146921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2852038" cy="22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20405" y="620688"/>
            <a:ext cx="8229600" cy="1143000"/>
          </a:xfrm>
        </p:spPr>
        <p:txBody>
          <a:bodyPr/>
          <a:lstStyle/>
          <a:p>
            <a:r>
              <a:rPr lang="en-NZ" dirty="0" smtClean="0"/>
              <a:t>Basic Gene</a:t>
            </a:r>
            <a:r>
              <a:rPr lang="en-NZ" dirty="0" smtClean="0">
                <a:sym typeface="Wingdings" pitchFamily="2" charset="2"/>
              </a:rPr>
              <a:t> Protein</a:t>
            </a:r>
            <a:endParaRPr lang="en-NZ"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283" y="2708920"/>
            <a:ext cx="4068370" cy="401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479" y="3799297"/>
            <a:ext cx="3024336" cy="305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9435" y="1556792"/>
            <a:ext cx="5364088" cy="1846659"/>
          </a:xfrm>
          <a:prstGeom prst="rect">
            <a:avLst/>
          </a:prstGeom>
          <a:noFill/>
        </p:spPr>
        <p:txBody>
          <a:bodyPr wrap="square" rtlCol="0">
            <a:spAutoFit/>
          </a:bodyPr>
          <a:lstStyle/>
          <a:p>
            <a:pPr algn="r"/>
            <a:r>
              <a:rPr lang="en-US" sz="2400" b="1" dirty="0">
                <a:solidFill>
                  <a:schemeClr val="tx1">
                    <a:lumMod val="75000"/>
                    <a:lumOff val="25000"/>
                  </a:schemeClr>
                </a:solidFill>
              </a:rPr>
              <a:t>A gene on DNA codes for a particular protein, which, together with other compounds/molecules makes up a characteristic </a:t>
            </a:r>
            <a:r>
              <a:rPr lang="en-US" sz="2400" b="1" dirty="0" err="1">
                <a:solidFill>
                  <a:schemeClr val="tx1">
                    <a:lumMod val="75000"/>
                    <a:lumOff val="25000"/>
                  </a:schemeClr>
                </a:solidFill>
              </a:rPr>
              <a:t>eg</a:t>
            </a:r>
            <a:r>
              <a:rPr lang="en-US" sz="2400" b="1" dirty="0">
                <a:solidFill>
                  <a:schemeClr val="tx1">
                    <a:lumMod val="75000"/>
                    <a:lumOff val="25000"/>
                  </a:schemeClr>
                </a:solidFill>
              </a:rPr>
              <a:t>. Eye </a:t>
            </a:r>
            <a:r>
              <a:rPr lang="en-US" sz="2400" b="1" dirty="0" err="1">
                <a:solidFill>
                  <a:schemeClr val="tx1">
                    <a:lumMod val="75000"/>
                    <a:lumOff val="25000"/>
                  </a:schemeClr>
                </a:solidFill>
              </a:rPr>
              <a:t>Colour</a:t>
            </a:r>
            <a:r>
              <a:rPr lang="en-US" sz="2400" b="1" dirty="0">
                <a:solidFill>
                  <a:schemeClr val="tx1">
                    <a:lumMod val="75000"/>
                    <a:lumOff val="25000"/>
                  </a:schemeClr>
                </a:solidFill>
              </a:rPr>
              <a:t>.</a:t>
            </a:r>
            <a:endParaRPr lang="en-NZ" sz="2400" dirty="0">
              <a:solidFill>
                <a:schemeClr val="tx1">
                  <a:lumMod val="75000"/>
                  <a:lumOff val="25000"/>
                </a:schemeClr>
              </a:solidFill>
            </a:endParaRPr>
          </a:p>
          <a:p>
            <a:endParaRPr lang="en-NZ" dirty="0">
              <a:solidFill>
                <a:schemeClr val="tx1">
                  <a:lumMod val="75000"/>
                  <a:lumOff val="25000"/>
                </a:schemeClr>
              </a:solidFill>
            </a:endParaRPr>
          </a:p>
        </p:txBody>
      </p:sp>
    </p:spTree>
    <p:extLst>
      <p:ext uri="{BB962C8B-B14F-4D97-AF65-F5344CB8AC3E}">
        <p14:creationId xmlns:p14="http://schemas.microsoft.com/office/powerpoint/2010/main" val="26791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47688"/>
            <a:ext cx="68580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NZ" dirty="0" smtClean="0"/>
              <a:t>Name the following?</a:t>
            </a:r>
            <a:endParaRPr lang="en-NZ" dirty="0"/>
          </a:p>
        </p:txBody>
      </p:sp>
      <p:cxnSp>
        <p:nvCxnSpPr>
          <p:cNvPr id="5" name="Straight Arrow Connector 4"/>
          <p:cNvCxnSpPr/>
          <p:nvPr/>
        </p:nvCxnSpPr>
        <p:spPr>
          <a:xfrm flipV="1">
            <a:off x="1368624" y="1772816"/>
            <a:ext cx="2016224" cy="720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512818" y="3853853"/>
            <a:ext cx="2016224" cy="720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47664" y="4581128"/>
            <a:ext cx="2484784" cy="720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8323" y="1583214"/>
            <a:ext cx="402674" cy="523220"/>
          </a:xfrm>
          <a:prstGeom prst="rect">
            <a:avLst/>
          </a:prstGeom>
          <a:noFill/>
        </p:spPr>
        <p:txBody>
          <a:bodyPr wrap="none" rtlCol="0">
            <a:spAutoFit/>
          </a:bodyPr>
          <a:lstStyle/>
          <a:p>
            <a:r>
              <a:rPr lang="en-NZ" sz="2800" b="1" dirty="0" smtClean="0"/>
              <a:t>A</a:t>
            </a:r>
            <a:endParaRPr lang="en-NZ" sz="2800" b="1" dirty="0"/>
          </a:p>
        </p:txBody>
      </p:sp>
      <p:sp>
        <p:nvSpPr>
          <p:cNvPr id="13" name="TextBox 12"/>
          <p:cNvSpPr txBox="1"/>
          <p:nvPr/>
        </p:nvSpPr>
        <p:spPr>
          <a:xfrm>
            <a:off x="975874" y="3664251"/>
            <a:ext cx="386644" cy="523220"/>
          </a:xfrm>
          <a:prstGeom prst="rect">
            <a:avLst/>
          </a:prstGeom>
          <a:noFill/>
        </p:spPr>
        <p:txBody>
          <a:bodyPr wrap="none" rtlCol="0">
            <a:spAutoFit/>
          </a:bodyPr>
          <a:lstStyle/>
          <a:p>
            <a:r>
              <a:rPr lang="en-NZ" sz="2800" b="1" dirty="0"/>
              <a:t>B</a:t>
            </a:r>
          </a:p>
        </p:txBody>
      </p:sp>
      <p:sp>
        <p:nvSpPr>
          <p:cNvPr id="14" name="TextBox 13"/>
          <p:cNvSpPr txBox="1"/>
          <p:nvPr/>
        </p:nvSpPr>
        <p:spPr>
          <a:xfrm>
            <a:off x="967859" y="4391526"/>
            <a:ext cx="375424" cy="523220"/>
          </a:xfrm>
          <a:prstGeom prst="rect">
            <a:avLst/>
          </a:prstGeom>
          <a:noFill/>
        </p:spPr>
        <p:txBody>
          <a:bodyPr wrap="none" rtlCol="0">
            <a:spAutoFit/>
          </a:bodyPr>
          <a:lstStyle/>
          <a:p>
            <a:r>
              <a:rPr lang="en-NZ" sz="2800" b="1" dirty="0"/>
              <a:t>C</a:t>
            </a:r>
          </a:p>
        </p:txBody>
      </p:sp>
      <p:sp>
        <p:nvSpPr>
          <p:cNvPr id="12" name="Rectangle 11"/>
          <p:cNvSpPr/>
          <p:nvPr/>
        </p:nvSpPr>
        <p:spPr>
          <a:xfrm>
            <a:off x="0" y="3529817"/>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smtClean="0"/>
              <a:t>Ribosome</a:t>
            </a:r>
            <a:endParaRPr lang="en-NZ" sz="2800" b="1" dirty="0"/>
          </a:p>
        </p:txBody>
      </p:sp>
      <p:sp>
        <p:nvSpPr>
          <p:cNvPr id="15" name="Rectangle 14"/>
          <p:cNvSpPr/>
          <p:nvPr/>
        </p:nvSpPr>
        <p:spPr>
          <a:xfrm>
            <a:off x="1425" y="4391526"/>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smtClean="0"/>
              <a:t>Nucleus</a:t>
            </a:r>
            <a:endParaRPr lang="en-NZ" sz="2800" b="1" dirty="0"/>
          </a:p>
        </p:txBody>
      </p:sp>
      <p:sp>
        <p:nvSpPr>
          <p:cNvPr id="10" name="Rectangle 9"/>
          <p:cNvSpPr/>
          <p:nvPr/>
        </p:nvSpPr>
        <p:spPr>
          <a:xfrm>
            <a:off x="1425" y="1597612"/>
            <a:ext cx="20162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smtClean="0"/>
              <a:t>Cytoplasm</a:t>
            </a:r>
            <a:endParaRPr lang="en-NZ" sz="2800" b="1" dirty="0"/>
          </a:p>
        </p:txBody>
      </p:sp>
    </p:spTree>
    <p:extLst>
      <p:ext uri="{BB962C8B-B14F-4D97-AF65-F5344CB8AC3E}">
        <p14:creationId xmlns:p14="http://schemas.microsoft.com/office/powerpoint/2010/main" val="311611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Cell Organelles</a:t>
            </a:r>
            <a:endParaRPr lang="en-NZ" dirty="0"/>
          </a:p>
        </p:txBody>
      </p:sp>
      <p:sp>
        <p:nvSpPr>
          <p:cNvPr id="3" name="Content Placeholder 2"/>
          <p:cNvSpPr>
            <a:spLocks noGrp="1"/>
          </p:cNvSpPr>
          <p:nvPr>
            <p:ph idx="1"/>
          </p:nvPr>
        </p:nvSpPr>
        <p:spPr/>
        <p:txBody>
          <a:bodyPr/>
          <a:lstStyle/>
          <a:p>
            <a:endParaRPr lang="en-NZ"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754"/>
          <a:stretch/>
        </p:blipFill>
        <p:spPr bwMode="auto">
          <a:xfrm>
            <a:off x="971600" y="2204864"/>
            <a:ext cx="7002829" cy="37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876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Autofit/>
          </a:bodyPr>
          <a:lstStyle/>
          <a:p>
            <a:pPr algn="l"/>
            <a:r>
              <a:rPr lang="en-NZ" sz="3200" dirty="0" smtClean="0">
                <a:solidFill>
                  <a:schemeClr val="tx1">
                    <a:lumMod val="75000"/>
                    <a:lumOff val="25000"/>
                  </a:schemeClr>
                </a:solidFill>
              </a:rPr>
              <a:t>Cell </a:t>
            </a:r>
            <a:br>
              <a:rPr lang="en-NZ" sz="3200" dirty="0" smtClean="0">
                <a:solidFill>
                  <a:schemeClr val="tx1">
                    <a:lumMod val="75000"/>
                    <a:lumOff val="25000"/>
                  </a:schemeClr>
                </a:solidFill>
              </a:rPr>
            </a:br>
            <a:r>
              <a:rPr lang="en-NZ" sz="3200" dirty="0" smtClean="0">
                <a:solidFill>
                  <a:schemeClr val="tx1">
                    <a:lumMod val="75000"/>
                    <a:lumOff val="25000"/>
                  </a:schemeClr>
                </a:solidFill>
              </a:rPr>
              <a:t>Organelles</a:t>
            </a:r>
            <a:endParaRPr lang="en-NZ" sz="3200" dirty="0">
              <a:solidFill>
                <a:schemeClr val="tx1">
                  <a:lumMod val="75000"/>
                  <a:lumOff val="25000"/>
                </a:schemeClr>
              </a:solidFill>
            </a:endParaRPr>
          </a:p>
        </p:txBody>
      </p:sp>
      <p:sp>
        <p:nvSpPr>
          <p:cNvPr id="3" name="Content Placeholder 2"/>
          <p:cNvSpPr>
            <a:spLocks noGrp="1"/>
          </p:cNvSpPr>
          <p:nvPr>
            <p:ph idx="1"/>
          </p:nvPr>
        </p:nvSpPr>
        <p:spPr/>
        <p:txBody>
          <a:bodyPr/>
          <a:lstStyle/>
          <a:p>
            <a:endParaRPr lang="en-N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459" y="116632"/>
            <a:ext cx="6568943"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038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DNA</a:t>
            </a:r>
            <a:endParaRPr lang="en-NZ" dirty="0"/>
          </a:p>
        </p:txBody>
      </p:sp>
      <p:sp>
        <p:nvSpPr>
          <p:cNvPr id="3" name="Content Placeholder 2"/>
          <p:cNvSpPr>
            <a:spLocks noGrp="1"/>
          </p:cNvSpPr>
          <p:nvPr>
            <p:ph idx="1"/>
          </p:nvPr>
        </p:nvSpPr>
        <p:spPr/>
        <p:txBody>
          <a:bodyPr/>
          <a:lstStyle/>
          <a:p>
            <a:r>
              <a:rPr lang="en-NZ" dirty="0">
                <a:hlinkClick r:id="rId2"/>
              </a:rPr>
              <a:t>http://</a:t>
            </a:r>
            <a:r>
              <a:rPr lang="en-NZ" dirty="0" smtClean="0">
                <a:hlinkClick r:id="rId2"/>
              </a:rPr>
              <a:t>www.youtube.com/watch?v=qy8dk5iS1f0</a:t>
            </a:r>
            <a:endParaRPr lang="en-NZ" dirty="0" smtClean="0"/>
          </a:p>
          <a:p>
            <a:endParaRPr lang="en-NZ" dirty="0"/>
          </a:p>
        </p:txBody>
      </p:sp>
    </p:spTree>
    <p:extLst>
      <p:ext uri="{BB962C8B-B14F-4D97-AF65-F5344CB8AC3E}">
        <p14:creationId xmlns:p14="http://schemas.microsoft.com/office/powerpoint/2010/main" val="2847619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DNA Structure &amp; Purpose.</a:t>
            </a:r>
            <a:endParaRPr lang="en-NZ" dirty="0"/>
          </a:p>
        </p:txBody>
      </p:sp>
      <p:sp>
        <p:nvSpPr>
          <p:cNvPr id="3" name="Content Placeholder 2"/>
          <p:cNvSpPr>
            <a:spLocks noGrp="1"/>
          </p:cNvSpPr>
          <p:nvPr>
            <p:ph idx="1"/>
          </p:nvPr>
        </p:nvSpPr>
        <p:spPr/>
        <p:txBody>
          <a:bodyPr>
            <a:normAutofit fontScale="92500" lnSpcReduction="20000"/>
          </a:bodyPr>
          <a:lstStyle/>
          <a:p>
            <a:r>
              <a:rPr lang="en-NZ" dirty="0"/>
              <a:t>DNA is a double helix, with a phosphate-sugar backbone and bases paired by hydrogen bonds (Adenine with Thymine and Cytosine with Guanine).</a:t>
            </a:r>
          </a:p>
          <a:p>
            <a:pPr marL="0" indent="0">
              <a:buNone/>
            </a:pPr>
            <a:endParaRPr lang="en-NZ" dirty="0"/>
          </a:p>
          <a:p>
            <a:r>
              <a:rPr lang="en-NZ" dirty="0"/>
              <a:t>It holds the genetic code in it’s base order. DNA is found in the nucleus of eukaryotic cells </a:t>
            </a:r>
          </a:p>
          <a:p>
            <a:pPr marL="0" indent="0">
              <a:buNone/>
            </a:pPr>
            <a:endParaRPr lang="en-NZ" dirty="0"/>
          </a:p>
          <a:p>
            <a:r>
              <a:rPr lang="en-NZ" i="1" dirty="0" smtClean="0"/>
              <a:t>(NB. It is also in the </a:t>
            </a:r>
            <a:r>
              <a:rPr lang="en-NZ" i="1" dirty="0"/>
              <a:t>cytoplasm of prokaryotic cells) </a:t>
            </a:r>
            <a:r>
              <a:rPr lang="en-NZ" i="1" dirty="0" smtClean="0"/>
              <a:t>but eukaryotic </a:t>
            </a:r>
            <a:r>
              <a:rPr lang="en-NZ" i="1" dirty="0" err="1"/>
              <a:t>vs</a:t>
            </a:r>
            <a:r>
              <a:rPr lang="en-NZ" i="1" dirty="0"/>
              <a:t> </a:t>
            </a:r>
            <a:r>
              <a:rPr lang="en-NZ" i="1" dirty="0" smtClean="0"/>
              <a:t>Prokaryote comparisons are </a:t>
            </a:r>
            <a:r>
              <a:rPr lang="en-NZ" i="1" dirty="0"/>
              <a:t>not needed at Level 2.	</a:t>
            </a:r>
          </a:p>
        </p:txBody>
      </p:sp>
    </p:spTree>
    <p:extLst>
      <p:ext uri="{BB962C8B-B14F-4D97-AF65-F5344CB8AC3E}">
        <p14:creationId xmlns:p14="http://schemas.microsoft.com/office/powerpoint/2010/main" val="218446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n-NZ" dirty="0" smtClean="0"/>
              <a:t>THE GENETIC CODE</a:t>
            </a:r>
            <a:endParaRPr lang="en-NZ"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88473"/>
            <a:ext cx="7344816" cy="542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872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NA Coi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54102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5"/>
          <p:cNvSpPr>
            <a:spLocks noGrp="1" noChangeArrowheads="1"/>
          </p:cNvSpPr>
          <p:nvPr>
            <p:ph type="title" idx="4294967295"/>
          </p:nvPr>
        </p:nvSpPr>
        <p:spPr/>
        <p:txBody>
          <a:bodyPr/>
          <a:lstStyle/>
          <a:p>
            <a:pPr eaLnBrk="1" hangingPunct="1"/>
            <a:r>
              <a:rPr lang="en-US" smtClean="0"/>
              <a:t>DNA</a:t>
            </a:r>
          </a:p>
        </p:txBody>
      </p:sp>
    </p:spTree>
    <p:extLst>
      <p:ext uri="{BB962C8B-B14F-4D97-AF65-F5344CB8AC3E}">
        <p14:creationId xmlns:p14="http://schemas.microsoft.com/office/powerpoint/2010/main" val="1218667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smtClean="0"/>
              <a:t>Amino Acids</a:t>
            </a:r>
            <a:endParaRPr lang="en-NZ" dirty="0"/>
          </a:p>
        </p:txBody>
      </p:sp>
      <p:sp>
        <p:nvSpPr>
          <p:cNvPr id="3" name="Content Placeholder 2"/>
          <p:cNvSpPr>
            <a:spLocks noGrp="1"/>
          </p:cNvSpPr>
          <p:nvPr>
            <p:ph idx="1"/>
          </p:nvPr>
        </p:nvSpPr>
        <p:spPr/>
        <p:txBody>
          <a:bodyPr/>
          <a:lstStyle/>
          <a:p>
            <a:endParaRPr lang="en-NZ"/>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1316"/>
            <a:ext cx="5112568" cy="710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725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NUCLEIC ACIDS</a:t>
            </a:r>
            <a:endParaRPr lang="en-NZ" dirty="0"/>
          </a:p>
        </p:txBody>
      </p:sp>
      <p:sp>
        <p:nvSpPr>
          <p:cNvPr id="3" name="Content Placeholder 2"/>
          <p:cNvSpPr>
            <a:spLocks noGrp="1"/>
          </p:cNvSpPr>
          <p:nvPr>
            <p:ph idx="1"/>
          </p:nvPr>
        </p:nvSpPr>
        <p:spPr/>
        <p:txBody>
          <a:bodyPr/>
          <a:lstStyle/>
          <a:p>
            <a:r>
              <a:rPr lang="en-NZ" dirty="0"/>
              <a:t>These are the biochemical macromolecules involved with the transmission of inherited information. There are two main types: </a:t>
            </a:r>
            <a:r>
              <a:rPr lang="en-NZ" b="1" dirty="0" smtClean="0"/>
              <a:t>DNA</a:t>
            </a:r>
            <a:r>
              <a:rPr lang="en-NZ" dirty="0" smtClean="0"/>
              <a:t>&amp; </a:t>
            </a:r>
            <a:r>
              <a:rPr lang="en-NZ" b="1" dirty="0" smtClean="0"/>
              <a:t>RNA</a:t>
            </a:r>
            <a:r>
              <a:rPr lang="en-NZ" dirty="0" smtClean="0"/>
              <a:t>. </a:t>
            </a:r>
            <a:r>
              <a:rPr lang="en-NZ" dirty="0"/>
              <a:t>Nucleic acids are polymers made up of many units called </a:t>
            </a:r>
            <a:r>
              <a:rPr lang="en-NZ" b="1" dirty="0"/>
              <a:t>monomers</a:t>
            </a:r>
            <a:r>
              <a:rPr lang="en-NZ" dirty="0"/>
              <a:t>.  </a:t>
            </a:r>
          </a:p>
          <a:p>
            <a:endParaRPr lang="en-NZ" dirty="0"/>
          </a:p>
        </p:txBody>
      </p:sp>
    </p:spTree>
    <p:extLst>
      <p:ext uri="{BB962C8B-B14F-4D97-AF65-F5344CB8AC3E}">
        <p14:creationId xmlns:p14="http://schemas.microsoft.com/office/powerpoint/2010/main" val="2171321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61703330"/>
              </p:ext>
            </p:extLst>
          </p:nvPr>
        </p:nvGraphicFramePr>
        <p:xfrm>
          <a:off x="323528" y="1124744"/>
          <a:ext cx="8496942" cy="4389120"/>
        </p:xfrm>
        <a:graphic>
          <a:graphicData uri="http://schemas.openxmlformats.org/drawingml/2006/table">
            <a:tbl>
              <a:tblPr firstRow="1" firstCol="1" bandRow="1"/>
              <a:tblGrid>
                <a:gridCol w="2831784"/>
                <a:gridCol w="2832579"/>
                <a:gridCol w="2832579"/>
              </a:tblGrid>
              <a:tr h="376668">
                <a:tc>
                  <a:txBody>
                    <a:bodyPr/>
                    <a:lstStyle/>
                    <a:p>
                      <a:pPr algn="ctr">
                        <a:lnSpc>
                          <a:spcPct val="150000"/>
                        </a:lnSpc>
                        <a:spcAft>
                          <a:spcPts val="0"/>
                        </a:spcAft>
                        <a:tabLst>
                          <a:tab pos="5783580" algn="l"/>
                        </a:tabLst>
                      </a:pPr>
                      <a:r>
                        <a:rPr lang="en-NZ" sz="1800" b="1" dirty="0">
                          <a:effectLst/>
                          <a:latin typeface="Calibri"/>
                          <a:ea typeface="Calibri"/>
                          <a:cs typeface="Times New Roman"/>
                        </a:rPr>
                        <a:t>DNA differences</a:t>
                      </a:r>
                      <a:endParaRPr lang="en-NZ"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783580" algn="l"/>
                        </a:tabLst>
                      </a:pPr>
                      <a:r>
                        <a:rPr lang="en-NZ" sz="1800" b="1">
                          <a:effectLst/>
                          <a:latin typeface="Calibri"/>
                          <a:ea typeface="Calibri"/>
                          <a:cs typeface="Times New Roman"/>
                        </a:rPr>
                        <a:t>Similarities</a:t>
                      </a:r>
                      <a:endParaRPr lang="en-NZ"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5783580" algn="l"/>
                        </a:tabLst>
                      </a:pPr>
                      <a:r>
                        <a:rPr lang="en-NZ" sz="1800" b="1" dirty="0">
                          <a:effectLst/>
                          <a:latin typeface="Calibri"/>
                          <a:ea typeface="Calibri"/>
                          <a:cs typeface="Times New Roman"/>
                        </a:rPr>
                        <a:t>RNA differences</a:t>
                      </a:r>
                      <a:endParaRPr lang="en-NZ"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7787">
                <a:tc>
                  <a:txBody>
                    <a:bodyPr/>
                    <a:lstStyle/>
                    <a:p>
                      <a:pPr>
                        <a:lnSpc>
                          <a:spcPct val="150000"/>
                        </a:lnSpc>
                        <a:spcAft>
                          <a:spcPts val="0"/>
                        </a:spcAft>
                        <a:tabLst>
                          <a:tab pos="5783580" algn="l"/>
                        </a:tabLst>
                      </a:pPr>
                      <a:r>
                        <a:rPr lang="en-NZ" sz="2000" b="1" dirty="0">
                          <a:solidFill>
                            <a:srgbClr val="0000FF"/>
                          </a:solidFill>
                          <a:effectLst/>
                          <a:latin typeface="Calibri"/>
                          <a:ea typeface="Calibri"/>
                          <a:cs typeface="Times New Roman"/>
                        </a:rPr>
                        <a:t>Long – many genes</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Thymine</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err="1">
                          <a:solidFill>
                            <a:srgbClr val="0000FF"/>
                          </a:solidFill>
                          <a:effectLst/>
                          <a:latin typeface="Calibri"/>
                          <a:ea typeface="Calibri"/>
                          <a:cs typeface="Times New Roman"/>
                        </a:rPr>
                        <a:t>Deoxyribose</a:t>
                      </a:r>
                      <a:r>
                        <a:rPr lang="en-NZ" sz="2000" b="1" dirty="0">
                          <a:solidFill>
                            <a:srgbClr val="0000FF"/>
                          </a:solidFill>
                          <a:effectLst/>
                          <a:latin typeface="Calibri"/>
                          <a:ea typeface="Calibri"/>
                          <a:cs typeface="Times New Roman"/>
                        </a:rPr>
                        <a:t> Sugar</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Stable</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Double stranded</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In Nucleus</a:t>
                      </a:r>
                      <a:endParaRPr lang="en-NZ" sz="1800" dirty="0">
                        <a:effectLst/>
                        <a:latin typeface="Calibri"/>
                        <a:ea typeface="Calibri"/>
                        <a:cs typeface="Times New Roman"/>
                      </a:endParaRPr>
                    </a:p>
                    <a:p>
                      <a:pPr>
                        <a:lnSpc>
                          <a:spcPct val="150000"/>
                        </a:lnSpc>
                        <a:spcAft>
                          <a:spcPts val="0"/>
                        </a:spcAft>
                        <a:tabLst>
                          <a:tab pos="5783580" algn="l"/>
                        </a:tabLst>
                      </a:pPr>
                      <a:r>
                        <a:rPr lang="en-NZ" sz="1800" dirty="0">
                          <a:effectLst/>
                          <a:latin typeface="Calibri"/>
                          <a:ea typeface="Calibri"/>
                          <a:cs typeface="Times New Roman"/>
                        </a:rPr>
                        <a:t> </a:t>
                      </a:r>
                      <a:endParaRPr lang="en-NZ" sz="1600" dirty="0">
                        <a:effectLst/>
                        <a:latin typeface="Calibri"/>
                        <a:ea typeface="Calibri"/>
                        <a:cs typeface="Times New Roman"/>
                      </a:endParaRPr>
                    </a:p>
                    <a:p>
                      <a:pPr>
                        <a:lnSpc>
                          <a:spcPct val="150000"/>
                        </a:lnSpc>
                        <a:spcAft>
                          <a:spcPts val="0"/>
                        </a:spcAft>
                        <a:tabLst>
                          <a:tab pos="5783580" algn="l"/>
                        </a:tabLst>
                      </a:pPr>
                      <a:r>
                        <a:rPr lang="en-NZ" sz="1800" dirty="0">
                          <a:effectLst/>
                          <a:latin typeface="Calibri"/>
                          <a:ea typeface="Calibri"/>
                          <a:cs typeface="Times New Roman"/>
                        </a:rPr>
                        <a:t> </a:t>
                      </a:r>
                      <a:endParaRPr lang="en-NZ" sz="1600" dirty="0">
                        <a:effectLst/>
                        <a:latin typeface="Calibri"/>
                        <a:ea typeface="Calibri"/>
                        <a:cs typeface="Times New Roman"/>
                      </a:endParaRPr>
                    </a:p>
                    <a:p>
                      <a:pPr>
                        <a:lnSpc>
                          <a:spcPct val="150000"/>
                        </a:lnSpc>
                        <a:spcAft>
                          <a:spcPts val="0"/>
                        </a:spcAft>
                        <a:tabLst>
                          <a:tab pos="5783580" algn="l"/>
                        </a:tabLst>
                      </a:pPr>
                      <a:r>
                        <a:rPr lang="en-NZ" sz="1800" dirty="0">
                          <a:effectLst/>
                          <a:latin typeface="Calibri"/>
                          <a:ea typeface="Calibri"/>
                          <a:cs typeface="Times New Roman"/>
                        </a:rPr>
                        <a:t> </a:t>
                      </a:r>
                      <a:endParaRPr lang="en-NZ"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5783580" algn="l"/>
                        </a:tabLst>
                      </a:pPr>
                      <a:r>
                        <a:rPr lang="en-NZ" sz="2000" b="1" dirty="0">
                          <a:solidFill>
                            <a:srgbClr val="0000FF"/>
                          </a:solidFill>
                          <a:effectLst/>
                          <a:latin typeface="Calibri"/>
                          <a:ea typeface="Calibri"/>
                          <a:cs typeface="Times New Roman"/>
                        </a:rPr>
                        <a:t>Nucleic Acids</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Bases: </a:t>
                      </a:r>
                      <a:r>
                        <a:rPr lang="en-NZ" sz="2000" b="1" dirty="0" err="1">
                          <a:solidFill>
                            <a:srgbClr val="0000FF"/>
                          </a:solidFill>
                          <a:effectLst/>
                          <a:latin typeface="Calibri"/>
                          <a:ea typeface="Calibri"/>
                          <a:cs typeface="Times New Roman"/>
                        </a:rPr>
                        <a:t>Adaneine</a:t>
                      </a:r>
                      <a:r>
                        <a:rPr lang="en-NZ" sz="2000" b="1" dirty="0">
                          <a:solidFill>
                            <a:srgbClr val="0000FF"/>
                          </a:solidFill>
                          <a:effectLst/>
                          <a:latin typeface="Calibri"/>
                          <a:ea typeface="Calibri"/>
                          <a:cs typeface="Times New Roman"/>
                        </a:rPr>
                        <a:t>, Cytosine &amp; Guanine. </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Carry Genetic code in base sequence.</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Have Sugar-phosphate backbones.</a:t>
                      </a:r>
                      <a:endParaRPr lang="en-NZ"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5783580" algn="l"/>
                        </a:tabLst>
                      </a:pPr>
                      <a:r>
                        <a:rPr lang="en-NZ" sz="2000" b="1" dirty="0">
                          <a:solidFill>
                            <a:srgbClr val="0000FF"/>
                          </a:solidFill>
                          <a:effectLst/>
                          <a:latin typeface="Calibri"/>
                          <a:ea typeface="Calibri"/>
                          <a:cs typeface="Times New Roman"/>
                        </a:rPr>
                        <a:t>Short – one gene</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Uracil.</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Ribose Sugar</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Less Stable</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Single Stranded</a:t>
                      </a:r>
                      <a:endParaRPr lang="en-NZ" sz="1800" dirty="0">
                        <a:effectLst/>
                        <a:latin typeface="Calibri"/>
                        <a:ea typeface="Calibri"/>
                        <a:cs typeface="Times New Roman"/>
                      </a:endParaRPr>
                    </a:p>
                    <a:p>
                      <a:pPr>
                        <a:lnSpc>
                          <a:spcPct val="150000"/>
                        </a:lnSpc>
                        <a:spcAft>
                          <a:spcPts val="0"/>
                        </a:spcAft>
                        <a:tabLst>
                          <a:tab pos="5783580" algn="l"/>
                        </a:tabLst>
                      </a:pPr>
                      <a:r>
                        <a:rPr lang="en-NZ" sz="2000" b="1" dirty="0">
                          <a:solidFill>
                            <a:srgbClr val="0000FF"/>
                          </a:solidFill>
                          <a:effectLst/>
                          <a:latin typeface="Calibri"/>
                          <a:ea typeface="Calibri"/>
                          <a:cs typeface="Times New Roman"/>
                        </a:rPr>
                        <a:t>Can go to nucleus &amp; Cytoplasm.</a:t>
                      </a:r>
                      <a:r>
                        <a:rPr lang="en-NZ" sz="2000" dirty="0">
                          <a:solidFill>
                            <a:srgbClr val="0000FF"/>
                          </a:solidFill>
                          <a:effectLst/>
                          <a:latin typeface="Calibri"/>
                          <a:ea typeface="Calibri"/>
                          <a:cs typeface="Times New Roman"/>
                        </a:rPr>
                        <a:t> </a:t>
                      </a:r>
                      <a:endParaRPr lang="en-NZ"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7790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AMINO ACIDS</a:t>
            </a:r>
            <a:endParaRPr lang="en-NZ" dirty="0"/>
          </a:p>
        </p:txBody>
      </p:sp>
      <p:sp>
        <p:nvSpPr>
          <p:cNvPr id="3" name="Content Placeholder 2"/>
          <p:cNvSpPr>
            <a:spLocks noGrp="1"/>
          </p:cNvSpPr>
          <p:nvPr>
            <p:ph idx="1"/>
          </p:nvPr>
        </p:nvSpPr>
        <p:spPr/>
        <p:txBody>
          <a:bodyPr/>
          <a:lstStyle/>
          <a:p>
            <a:endParaRPr lang="en-NZ"/>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88473"/>
            <a:ext cx="7344816" cy="542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972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Redundancy </a:t>
            </a:r>
            <a:r>
              <a:rPr lang="en-NZ" dirty="0" err="1" smtClean="0"/>
              <a:t>vs</a:t>
            </a:r>
            <a:r>
              <a:rPr lang="en-NZ" dirty="0" smtClean="0"/>
              <a:t> Degeneracy</a:t>
            </a:r>
            <a:endParaRPr lang="en-NZ" dirty="0"/>
          </a:p>
        </p:txBody>
      </p:sp>
      <p:sp>
        <p:nvSpPr>
          <p:cNvPr id="3" name="Content Placeholder 2"/>
          <p:cNvSpPr>
            <a:spLocks noGrp="1"/>
          </p:cNvSpPr>
          <p:nvPr>
            <p:ph idx="1"/>
          </p:nvPr>
        </p:nvSpPr>
        <p:spPr/>
        <p:txBody>
          <a:bodyPr>
            <a:normAutofit fontScale="92500" lnSpcReduction="20000"/>
          </a:bodyPr>
          <a:lstStyle/>
          <a:p>
            <a:r>
              <a:rPr lang="en-NZ" dirty="0"/>
              <a:t>Redundancy refers to the many ways that one Amino Acid can be coded for by various codon combinations. </a:t>
            </a:r>
            <a:endParaRPr lang="en-NZ" dirty="0" smtClean="0"/>
          </a:p>
          <a:p>
            <a:r>
              <a:rPr lang="en-NZ" dirty="0" smtClean="0"/>
              <a:t>Whereas </a:t>
            </a:r>
            <a:r>
              <a:rPr lang="en-NZ" dirty="0"/>
              <a:t>Degeneracy refers to the third position in the codon and that in most cases, if it were to change, the Amino Acid coded for would still be the same. </a:t>
            </a:r>
            <a:endParaRPr lang="en-NZ" dirty="0" smtClean="0"/>
          </a:p>
          <a:p>
            <a:r>
              <a:rPr lang="en-NZ" dirty="0" smtClean="0"/>
              <a:t>Both </a:t>
            </a:r>
            <a:r>
              <a:rPr lang="en-NZ" dirty="0"/>
              <a:t>redundancy and degeneracy protect against mutations, because most times the Amino Acid sequence and therefore protein will remain un affected. </a:t>
            </a:r>
          </a:p>
          <a:p>
            <a:endParaRPr lang="en-NZ" dirty="0"/>
          </a:p>
        </p:txBody>
      </p:sp>
    </p:spTree>
    <p:extLst>
      <p:ext uri="{BB962C8B-B14F-4D97-AF65-F5344CB8AC3E}">
        <p14:creationId xmlns:p14="http://schemas.microsoft.com/office/powerpoint/2010/main" val="13513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smtClean="0"/>
              <a:t>PROTEINS</a:t>
            </a:r>
            <a:endParaRPr lang="en-NZ" dirty="0"/>
          </a:p>
        </p:txBody>
      </p:sp>
      <p:sp>
        <p:nvSpPr>
          <p:cNvPr id="3" name="Content Placeholder 2"/>
          <p:cNvSpPr>
            <a:spLocks noGrp="1"/>
          </p:cNvSpPr>
          <p:nvPr>
            <p:ph idx="1"/>
          </p:nvPr>
        </p:nvSpPr>
        <p:spPr/>
        <p:txBody>
          <a:bodyPr/>
          <a:lstStyle/>
          <a:p>
            <a:endParaRPr lang="en-N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7283"/>
            <a:ext cx="5040560" cy="687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72" y="1612320"/>
            <a:ext cx="2699792" cy="18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05064"/>
            <a:ext cx="352266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838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
            <a:ext cx="5112694" cy="697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76256" y="1916832"/>
            <a:ext cx="22677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t>Hydrogen Bonds</a:t>
            </a:r>
            <a:endParaRPr lang="en-NZ" sz="2400" b="1" dirty="0"/>
          </a:p>
        </p:txBody>
      </p:sp>
      <p:sp>
        <p:nvSpPr>
          <p:cNvPr id="6" name="Rectangle 5"/>
          <p:cNvSpPr/>
          <p:nvPr/>
        </p:nvSpPr>
        <p:spPr>
          <a:xfrm>
            <a:off x="6876256" y="3861048"/>
            <a:ext cx="226774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err="1" smtClean="0"/>
              <a:t>Disulfide</a:t>
            </a:r>
            <a:r>
              <a:rPr lang="en-NZ" sz="2400" b="1" dirty="0" smtClean="0"/>
              <a:t> Bonds</a:t>
            </a:r>
            <a:endParaRPr lang="en-NZ" sz="2400" b="1" dirty="0"/>
          </a:p>
        </p:txBody>
      </p:sp>
    </p:spTree>
    <p:extLst>
      <p:ext uri="{BB962C8B-B14F-4D97-AF65-F5344CB8AC3E}">
        <p14:creationId xmlns:p14="http://schemas.microsoft.com/office/powerpoint/2010/main" val="40425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Proteins</a:t>
            </a:r>
            <a:endParaRPr lang="en-NZ" dirty="0"/>
          </a:p>
        </p:txBody>
      </p:sp>
      <p:sp>
        <p:nvSpPr>
          <p:cNvPr id="3" name="Content Placeholder 2"/>
          <p:cNvSpPr>
            <a:spLocks noGrp="1"/>
          </p:cNvSpPr>
          <p:nvPr>
            <p:ph idx="1"/>
          </p:nvPr>
        </p:nvSpPr>
        <p:spPr>
          <a:xfrm>
            <a:off x="457200" y="1600200"/>
            <a:ext cx="5122912" cy="4525963"/>
          </a:xfrm>
        </p:spPr>
        <p:txBody>
          <a:bodyPr/>
          <a:lstStyle/>
          <a:p>
            <a:pPr marL="0" indent="0">
              <a:buNone/>
            </a:pPr>
            <a:endParaRPr lang="en-NZ" b="1" dirty="0" smtClean="0">
              <a:solidFill>
                <a:srgbClr val="0000FF"/>
              </a:solidFill>
            </a:endParaRPr>
          </a:p>
          <a:p>
            <a:r>
              <a:rPr lang="en-NZ" dirty="0" smtClean="0"/>
              <a:t>Why can proteins be described as an amino acid chain and as a polypeptide chain?</a:t>
            </a:r>
          </a:p>
          <a:p>
            <a:r>
              <a:rPr lang="en-NZ" dirty="0" smtClean="0"/>
              <a:t>What are some of the functions of proteins?</a:t>
            </a:r>
            <a:endParaRPr lang="en-NZ" dirty="0"/>
          </a:p>
        </p:txBody>
      </p:sp>
    </p:spTree>
    <p:extLst>
      <p:ext uri="{BB962C8B-B14F-4D97-AF65-F5344CB8AC3E}">
        <p14:creationId xmlns:p14="http://schemas.microsoft.com/office/powerpoint/2010/main" val="416456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4000" smtClean="0"/>
              <a:t>Protein Synthesis –simple overview of mRNA and tRNA</a:t>
            </a:r>
          </a:p>
        </p:txBody>
      </p:sp>
      <p:sp>
        <p:nvSpPr>
          <p:cNvPr id="11267" name="Rectangle 3"/>
          <p:cNvSpPr>
            <a:spLocks noGrp="1" noChangeArrowheads="1"/>
          </p:cNvSpPr>
          <p:nvPr>
            <p:ph type="body" idx="1"/>
          </p:nvPr>
        </p:nvSpPr>
        <p:spPr/>
        <p:txBody>
          <a:bodyPr/>
          <a:lstStyle/>
          <a:p>
            <a:pPr eaLnBrk="1" hangingPunct="1"/>
            <a:r>
              <a:rPr lang="en-US" smtClean="0">
                <a:hlinkClick r:id="rId2"/>
              </a:rPr>
              <a:t>http://www.metacafe.com/watch/319359/human_genome/</a:t>
            </a:r>
            <a:endParaRPr lang="en-US" smtClean="0"/>
          </a:p>
        </p:txBody>
      </p:sp>
    </p:spTree>
    <p:extLst>
      <p:ext uri="{BB962C8B-B14F-4D97-AF65-F5344CB8AC3E}">
        <p14:creationId xmlns:p14="http://schemas.microsoft.com/office/powerpoint/2010/main" val="2768086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NZ" dirty="0" smtClean="0"/>
              <a:t>Gene Expression outline</a:t>
            </a:r>
            <a:endParaRPr lang="en-NZ"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0" indent="0">
              <a:buNone/>
            </a:pPr>
            <a:r>
              <a:rPr lang="en-NZ" dirty="0" smtClean="0"/>
              <a:t>This unit is entitled Gene Expression. It covers some basic aspects of how the information encoded in our genome (by the order of nucleic bases), are expressed. </a:t>
            </a:r>
          </a:p>
          <a:p>
            <a:pPr marL="0" indent="0">
              <a:buNone/>
            </a:pPr>
            <a:endParaRPr lang="en-NZ" dirty="0"/>
          </a:p>
          <a:p>
            <a:pPr marL="0" indent="0">
              <a:buNone/>
            </a:pPr>
            <a:r>
              <a:rPr lang="en-NZ" b="1" dirty="0" smtClean="0">
                <a:solidFill>
                  <a:srgbClr val="0000FF"/>
                </a:solidFill>
              </a:rPr>
              <a:t>Remember a gene codes for a specific protein.</a:t>
            </a:r>
          </a:p>
          <a:p>
            <a:pPr marL="0" indent="0">
              <a:buNone/>
            </a:pPr>
            <a:endParaRPr lang="en-NZ" dirty="0"/>
          </a:p>
          <a:p>
            <a:pPr marL="0" indent="0">
              <a:buNone/>
            </a:pPr>
            <a:r>
              <a:rPr lang="en-NZ" dirty="0" smtClean="0"/>
              <a:t>So the basic process of going from </a:t>
            </a:r>
          </a:p>
          <a:p>
            <a:pPr marL="457200" lvl="1" indent="0">
              <a:buNone/>
            </a:pPr>
            <a:r>
              <a:rPr lang="en-NZ" b="1" dirty="0" smtClean="0"/>
              <a:t>Gene </a:t>
            </a:r>
            <a:r>
              <a:rPr lang="en-NZ" b="1" dirty="0" smtClean="0">
                <a:sym typeface="Wingdings" pitchFamily="2" charset="2"/>
              </a:rPr>
              <a:t> Protein</a:t>
            </a:r>
          </a:p>
          <a:p>
            <a:pPr marL="57150" indent="0">
              <a:buNone/>
            </a:pPr>
            <a:r>
              <a:rPr lang="en-NZ" dirty="0" smtClean="0">
                <a:sym typeface="Wingdings" pitchFamily="2" charset="2"/>
              </a:rPr>
              <a:t>What is needed and how it can be influenced will be covered. </a:t>
            </a:r>
            <a:r>
              <a:rPr lang="en-NZ" dirty="0" smtClean="0"/>
              <a:t> </a:t>
            </a:r>
          </a:p>
        </p:txBody>
      </p:sp>
    </p:spTree>
    <p:extLst>
      <p:ext uri="{BB962C8B-B14F-4D97-AF65-F5344CB8AC3E}">
        <p14:creationId xmlns:p14="http://schemas.microsoft.com/office/powerpoint/2010/main" val="41293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DNA</a:t>
            </a:r>
            <a:endParaRPr lang="en-NZ" dirty="0"/>
          </a:p>
        </p:txBody>
      </p:sp>
      <p:sp>
        <p:nvSpPr>
          <p:cNvPr id="3" name="Content Placeholder 2"/>
          <p:cNvSpPr>
            <a:spLocks noGrp="1"/>
          </p:cNvSpPr>
          <p:nvPr>
            <p:ph idx="1"/>
          </p:nvPr>
        </p:nvSpPr>
        <p:spPr/>
        <p:txBody>
          <a:bodyPr>
            <a:normAutofit lnSpcReduction="10000"/>
          </a:bodyPr>
          <a:lstStyle/>
          <a:p>
            <a:r>
              <a:rPr lang="en-NZ" dirty="0" smtClean="0"/>
              <a:t>DNA stands for </a:t>
            </a:r>
            <a:r>
              <a:rPr lang="en-NZ" b="1" dirty="0" err="1" smtClean="0">
                <a:solidFill>
                  <a:srgbClr val="0000FF"/>
                </a:solidFill>
              </a:rPr>
              <a:t>Deoxyribose</a:t>
            </a:r>
            <a:r>
              <a:rPr lang="en-NZ" b="1" dirty="0" smtClean="0">
                <a:solidFill>
                  <a:srgbClr val="0000FF"/>
                </a:solidFill>
              </a:rPr>
              <a:t> nucleic acid</a:t>
            </a:r>
          </a:p>
          <a:p>
            <a:r>
              <a:rPr lang="en-NZ" dirty="0" smtClean="0"/>
              <a:t>DNA is a very large </a:t>
            </a:r>
            <a:r>
              <a:rPr lang="en-NZ" b="1" dirty="0" smtClean="0">
                <a:solidFill>
                  <a:srgbClr val="0000FF"/>
                </a:solidFill>
              </a:rPr>
              <a:t>molecule</a:t>
            </a:r>
            <a:endParaRPr lang="en-NZ" dirty="0" smtClean="0"/>
          </a:p>
          <a:p>
            <a:r>
              <a:rPr lang="en-NZ" dirty="0" smtClean="0"/>
              <a:t>It is made two strands of molecules which are twisted together in the shape of a </a:t>
            </a:r>
            <a:r>
              <a:rPr lang="en-NZ" b="1" dirty="0" smtClean="0">
                <a:solidFill>
                  <a:srgbClr val="0000FF"/>
                </a:solidFill>
              </a:rPr>
              <a:t>Double Helix.</a:t>
            </a:r>
            <a:r>
              <a:rPr lang="en-NZ" dirty="0" smtClean="0"/>
              <a:t> </a:t>
            </a:r>
          </a:p>
          <a:p>
            <a:r>
              <a:rPr lang="en-NZ" dirty="0" smtClean="0"/>
              <a:t>The two strands of DNA are called the </a:t>
            </a:r>
            <a:r>
              <a:rPr lang="en-NZ" b="1" dirty="0" smtClean="0">
                <a:solidFill>
                  <a:srgbClr val="0000FF"/>
                </a:solidFill>
              </a:rPr>
              <a:t>backbone</a:t>
            </a:r>
            <a:endParaRPr lang="en-NZ" dirty="0" smtClean="0"/>
          </a:p>
          <a:p>
            <a:r>
              <a:rPr lang="en-NZ" dirty="0" smtClean="0"/>
              <a:t>Each strand is made up of alternating molecules of </a:t>
            </a:r>
            <a:r>
              <a:rPr lang="en-NZ" b="1" dirty="0" smtClean="0">
                <a:solidFill>
                  <a:srgbClr val="0000FF"/>
                </a:solidFill>
              </a:rPr>
              <a:t>sugar </a:t>
            </a:r>
            <a:r>
              <a:rPr lang="en-NZ" dirty="0" smtClean="0"/>
              <a:t>and </a:t>
            </a:r>
            <a:r>
              <a:rPr lang="en-NZ" b="1" dirty="0" smtClean="0">
                <a:solidFill>
                  <a:srgbClr val="0000FF"/>
                </a:solidFill>
              </a:rPr>
              <a:t>phosphate</a:t>
            </a:r>
            <a:r>
              <a:rPr lang="en-NZ" dirty="0" smtClean="0"/>
              <a:t> </a:t>
            </a:r>
            <a:endParaRPr lang="en-NZ" dirty="0"/>
          </a:p>
        </p:txBody>
      </p:sp>
    </p:spTree>
    <p:extLst>
      <p:ext uri="{BB962C8B-B14F-4D97-AF65-F5344CB8AC3E}">
        <p14:creationId xmlns:p14="http://schemas.microsoft.com/office/powerpoint/2010/main" val="26862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2410" y="715070"/>
            <a:ext cx="8142245" cy="5868652"/>
            <a:chOff x="552411" y="440668"/>
            <a:chExt cx="8142245" cy="5868652"/>
          </a:xfrm>
        </p:grpSpPr>
        <p:pic>
          <p:nvPicPr>
            <p:cNvPr id="307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52411" y="620688"/>
              <a:ext cx="814224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3568" y="440668"/>
              <a:ext cx="5976664" cy="612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5076056" y="5805264"/>
              <a:ext cx="36186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Title 1"/>
          <p:cNvSpPr>
            <a:spLocks noGrp="1"/>
          </p:cNvSpPr>
          <p:nvPr>
            <p:ph type="title"/>
          </p:nvPr>
        </p:nvSpPr>
        <p:spPr>
          <a:xfrm>
            <a:off x="449031" y="17760"/>
            <a:ext cx="8229600" cy="1143000"/>
          </a:xfrm>
        </p:spPr>
        <p:txBody>
          <a:bodyPr/>
          <a:lstStyle/>
          <a:p>
            <a:r>
              <a:rPr lang="en-NZ" dirty="0"/>
              <a:t>Extract from Campbell &amp; Reece</a:t>
            </a:r>
          </a:p>
        </p:txBody>
      </p:sp>
      <p:sp>
        <p:nvSpPr>
          <p:cNvPr id="7" name="Rectangle 6"/>
          <p:cNvSpPr/>
          <p:nvPr/>
        </p:nvSpPr>
        <p:spPr>
          <a:xfrm>
            <a:off x="552410" y="6079666"/>
            <a:ext cx="4523645" cy="50405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flipH="1">
            <a:off x="8086777" y="5606901"/>
            <a:ext cx="607877" cy="50405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27138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t>1</a:t>
            </a:r>
            <a:r>
              <a:rPr lang="en-NZ" dirty="0" smtClean="0"/>
              <a:t>. Copying of Genes</a:t>
            </a:r>
            <a:endParaRPr lang="en-NZ" dirty="0"/>
          </a:p>
        </p:txBody>
      </p:sp>
      <p:sp>
        <p:nvSpPr>
          <p:cNvPr id="3" name="Content Placeholder 2"/>
          <p:cNvSpPr>
            <a:spLocks noGrp="1"/>
          </p:cNvSpPr>
          <p:nvPr>
            <p:ph idx="1"/>
          </p:nvPr>
        </p:nvSpPr>
        <p:spPr/>
        <p:txBody>
          <a:bodyPr/>
          <a:lstStyle/>
          <a:p>
            <a:r>
              <a:rPr lang="en-NZ" dirty="0" smtClean="0"/>
              <a:t>This is </a:t>
            </a:r>
            <a:r>
              <a:rPr lang="en-NZ" b="1" dirty="0" smtClean="0">
                <a:solidFill>
                  <a:srgbClr val="0000FF"/>
                </a:solidFill>
              </a:rPr>
              <a:t>transcription</a:t>
            </a:r>
            <a:r>
              <a:rPr lang="en-NZ" dirty="0" smtClean="0"/>
              <a:t> when a section of DNA is copied to RNA.</a:t>
            </a:r>
            <a:r>
              <a:rPr lang="en-NZ" b="1" i="1" dirty="0" smtClean="0"/>
              <a:t> </a:t>
            </a:r>
            <a:r>
              <a:rPr lang="en-NZ" dirty="0" smtClean="0"/>
              <a:t> </a:t>
            </a:r>
          </a:p>
          <a:p>
            <a:r>
              <a:rPr lang="en-NZ" dirty="0" smtClean="0"/>
              <a:t>This occurs in the nucleus. </a:t>
            </a:r>
          </a:p>
          <a:p>
            <a:endParaRPr lang="en-NZ" dirty="0" smtClean="0"/>
          </a:p>
          <a:p>
            <a:pPr marL="0" indent="0">
              <a:buNone/>
            </a:pP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645024"/>
            <a:ext cx="4680520" cy="304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444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1</a:t>
            </a:r>
            <a:r>
              <a:rPr lang="en-NZ" dirty="0" smtClean="0"/>
              <a:t>. </a:t>
            </a:r>
            <a:r>
              <a:rPr lang="en-NZ" dirty="0"/>
              <a:t>Copying of Genes</a:t>
            </a:r>
            <a:r>
              <a:rPr lang="en-NZ" dirty="0" smtClean="0"/>
              <a:t> </a:t>
            </a:r>
            <a:endParaRPr lang="en-NZ" dirty="0"/>
          </a:p>
        </p:txBody>
      </p:sp>
      <p:sp>
        <p:nvSpPr>
          <p:cNvPr id="3" name="Content Placeholder 2"/>
          <p:cNvSpPr>
            <a:spLocks noGrp="1"/>
          </p:cNvSpPr>
          <p:nvPr>
            <p:ph idx="1"/>
          </p:nvPr>
        </p:nvSpPr>
        <p:spPr/>
        <p:txBody>
          <a:bodyPr>
            <a:normAutofit/>
          </a:bodyPr>
          <a:lstStyle/>
          <a:p>
            <a:pPr marL="0" indent="0">
              <a:buNone/>
            </a:pPr>
            <a:r>
              <a:rPr lang="en-NZ" dirty="0" smtClean="0"/>
              <a:t>What is RNA?</a:t>
            </a:r>
          </a:p>
          <a:p>
            <a:r>
              <a:rPr lang="en-NZ" dirty="0" smtClean="0"/>
              <a:t>It is a single stranded Nucleic Acid.</a:t>
            </a:r>
          </a:p>
          <a:p>
            <a:r>
              <a:rPr lang="en-NZ" dirty="0" smtClean="0"/>
              <a:t>Bases used (A, G, C &amp; U instead of T)</a:t>
            </a:r>
          </a:p>
          <a:p>
            <a:r>
              <a:rPr lang="en-NZ" dirty="0" smtClean="0"/>
              <a:t>Small &amp; Short (one gene only)</a:t>
            </a:r>
          </a:p>
          <a:p>
            <a:r>
              <a:rPr lang="en-NZ" dirty="0" smtClean="0"/>
              <a:t>Unstable (easily broken down &amp; bases recycled)</a:t>
            </a:r>
          </a:p>
          <a:p>
            <a:pPr marL="0" indent="0">
              <a:buNone/>
            </a:pPr>
            <a:endParaRPr lang="en-NZ" dirty="0" smtClean="0"/>
          </a:p>
          <a:p>
            <a:pPr marL="0" indent="0">
              <a:buNone/>
            </a:pPr>
            <a:endParaRPr lang="en-NZ" dirty="0"/>
          </a:p>
        </p:txBody>
      </p:sp>
      <p:sp>
        <p:nvSpPr>
          <p:cNvPr id="4" name="Rectangle 3"/>
          <p:cNvSpPr/>
          <p:nvPr/>
        </p:nvSpPr>
        <p:spPr>
          <a:xfrm>
            <a:off x="1907704" y="2420888"/>
            <a:ext cx="5688632"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3600" b="1" dirty="0"/>
              <a:t>There are three types of RNA </a:t>
            </a:r>
          </a:p>
          <a:p>
            <a:pPr marL="800100" lvl="1" indent="-342900">
              <a:buFont typeface="Arial" pitchFamily="34" charset="0"/>
              <a:buChar char="•"/>
            </a:pPr>
            <a:r>
              <a:rPr lang="en-NZ" sz="3200" b="1" dirty="0"/>
              <a:t>Messenger RNA (mRNA)</a:t>
            </a:r>
          </a:p>
          <a:p>
            <a:pPr marL="800100" lvl="1" indent="-342900">
              <a:buFont typeface="Arial" pitchFamily="34" charset="0"/>
              <a:buChar char="•"/>
            </a:pPr>
            <a:r>
              <a:rPr lang="en-NZ" sz="3200" b="1" dirty="0"/>
              <a:t>Transfer RNA (</a:t>
            </a:r>
            <a:r>
              <a:rPr lang="en-NZ" sz="3200" b="1" dirty="0" err="1"/>
              <a:t>tRNA</a:t>
            </a:r>
            <a:r>
              <a:rPr lang="en-NZ" sz="3200" b="1" dirty="0"/>
              <a:t>)</a:t>
            </a:r>
          </a:p>
          <a:p>
            <a:pPr marL="800100" lvl="1" indent="-342900">
              <a:buFont typeface="Arial" pitchFamily="34" charset="0"/>
              <a:buChar char="•"/>
            </a:pPr>
            <a:r>
              <a:rPr lang="en-NZ" sz="3200" b="1" dirty="0"/>
              <a:t>Ribosomal RNA (</a:t>
            </a:r>
            <a:r>
              <a:rPr lang="en-NZ" sz="3200" b="1" dirty="0" err="1"/>
              <a:t>rRNA</a:t>
            </a:r>
            <a:r>
              <a:rPr lang="en-NZ" sz="3200" b="1" dirty="0"/>
              <a:t>)</a:t>
            </a:r>
          </a:p>
          <a:p>
            <a:pPr marL="742950" lvl="1" indent="-285750" algn="ctr">
              <a:buFont typeface="Arial" pitchFamily="34" charset="0"/>
              <a:buChar char="•"/>
            </a:pPr>
            <a:endParaRPr lang="en-NZ" dirty="0"/>
          </a:p>
        </p:txBody>
      </p:sp>
    </p:spTree>
    <p:extLst>
      <p:ext uri="{BB962C8B-B14F-4D97-AF65-F5344CB8AC3E}">
        <p14:creationId xmlns:p14="http://schemas.microsoft.com/office/powerpoint/2010/main" val="83131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1</a:t>
            </a:r>
            <a:r>
              <a:rPr lang="en-NZ" dirty="0" smtClean="0"/>
              <a:t>. </a:t>
            </a:r>
            <a:r>
              <a:rPr lang="en-NZ" dirty="0"/>
              <a:t>Copying of Genes </a:t>
            </a:r>
          </a:p>
        </p:txBody>
      </p:sp>
      <p:sp>
        <p:nvSpPr>
          <p:cNvPr id="3" name="Content Placeholder 2"/>
          <p:cNvSpPr>
            <a:spLocks noGrp="1"/>
          </p:cNvSpPr>
          <p:nvPr>
            <p:ph idx="1"/>
          </p:nvPr>
        </p:nvSpPr>
        <p:spPr/>
        <p:txBody>
          <a:bodyPr/>
          <a:lstStyle/>
          <a:p>
            <a:pPr marL="0" indent="0">
              <a:buNone/>
            </a:pPr>
            <a:r>
              <a:rPr lang="en-NZ" dirty="0" smtClean="0"/>
              <a:t>Transcription:</a:t>
            </a:r>
          </a:p>
          <a:p>
            <a:r>
              <a:rPr lang="en-NZ" dirty="0" smtClean="0"/>
              <a:t>Occurs in the Nucleus. </a:t>
            </a:r>
          </a:p>
          <a:p>
            <a:r>
              <a:rPr lang="en-NZ" dirty="0" smtClean="0"/>
              <a:t>DNA is unzipped by Helicase</a:t>
            </a:r>
          </a:p>
          <a:p>
            <a:r>
              <a:rPr lang="en-NZ" dirty="0" smtClean="0"/>
              <a:t>RNA Polymerase then uses the DNA as a template to make a complementary strand of mRNA.</a:t>
            </a:r>
          </a:p>
          <a:p>
            <a:r>
              <a:rPr lang="en-NZ" dirty="0" smtClean="0"/>
              <a:t>Once the gene has been copied, the mRNA can then move outside the nucleus. </a:t>
            </a:r>
          </a:p>
        </p:txBody>
      </p:sp>
    </p:spTree>
    <p:extLst>
      <p:ext uri="{BB962C8B-B14F-4D97-AF65-F5344CB8AC3E}">
        <p14:creationId xmlns:p14="http://schemas.microsoft.com/office/powerpoint/2010/main" val="3628399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grpSp>
        <p:nvGrpSpPr>
          <p:cNvPr id="4" name="Group 3"/>
          <p:cNvGrpSpPr>
            <a:grpSpLocks/>
          </p:cNvGrpSpPr>
          <p:nvPr/>
        </p:nvGrpSpPr>
        <p:grpSpPr bwMode="auto">
          <a:xfrm>
            <a:off x="191616" y="1700808"/>
            <a:ext cx="8716094" cy="3882876"/>
            <a:chOff x="0" y="0"/>
            <a:chExt cx="7080" cy="2896"/>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92" cy="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 y="0"/>
              <a:ext cx="3688" cy="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7" name="Rectangle 6"/>
            <p:cNvSpPr>
              <a:spLocks/>
            </p:cNvSpPr>
            <p:nvPr/>
          </p:nvSpPr>
          <p:spPr bwMode="auto">
            <a:xfrm>
              <a:off x="3420" y="1784"/>
              <a:ext cx="504" cy="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US"/>
              </a:defPPr>
              <a:lvl1pPr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1pPr>
              <a:lvl2pPr marL="4572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2pPr>
              <a:lvl3pPr marL="9144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3pPr>
              <a:lvl4pPr marL="13716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4pPr>
              <a:lvl5pPr marL="18288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5pPr>
              <a:lvl6pPr marL="22860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6pPr>
              <a:lvl7pPr marL="27432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7pPr>
              <a:lvl8pPr marL="32004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8pPr>
              <a:lvl9pPr marL="36576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9pPr>
            </a:lstStyle>
            <a:p>
              <a:pPr marL="114300" algn="ctr">
                <a:lnSpc>
                  <a:spcPct val="106000"/>
                </a:lnSpc>
                <a:tabLst>
                  <a:tab pos="520700" algn="l"/>
                </a:tabLst>
              </a:pPr>
              <a:r>
                <a:rPr lang="en-US" sz="1800" b="1">
                  <a:solidFill>
                    <a:srgbClr val="FFFFFF"/>
                  </a:solidFill>
                  <a:latin typeface="Arial" charset="0"/>
                  <a:cs typeface="Arial" charset="0"/>
                  <a:sym typeface="Arial" charset="0"/>
                </a:rPr>
                <a:t>SEM</a:t>
              </a:r>
            </a:p>
          </p:txBody>
        </p:sp>
        <p:sp>
          <p:nvSpPr>
            <p:cNvPr id="8" name="Rectangle 7"/>
            <p:cNvSpPr>
              <a:spLocks/>
            </p:cNvSpPr>
            <p:nvPr/>
          </p:nvSpPr>
          <p:spPr bwMode="auto">
            <a:xfrm>
              <a:off x="24" y="2168"/>
              <a:ext cx="3144" cy="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US"/>
              </a:defPPr>
              <a:lvl1pPr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1pPr>
              <a:lvl2pPr marL="4572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2pPr>
              <a:lvl3pPr marL="9144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3pPr>
              <a:lvl4pPr marL="13716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4pPr>
              <a:lvl5pPr marL="18288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5pPr>
              <a:lvl6pPr marL="22860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6pPr>
              <a:lvl7pPr marL="27432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7pPr>
              <a:lvl8pPr marL="32004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8pPr>
              <a:lvl9pPr marL="36576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9pPr>
            </a:lstStyle>
            <a:p>
              <a:pPr marL="114300" algn="ctr">
                <a:tabLst>
                  <a:tab pos="520700" algn="l"/>
                </a:tabLst>
              </a:pPr>
              <a:r>
                <a:rPr lang="en-US" sz="1800">
                  <a:solidFill>
                    <a:srgbClr val="001BFF"/>
                  </a:solidFill>
                  <a:latin typeface="Arial" charset="0"/>
                  <a:cs typeface="Arial" charset="0"/>
                  <a:sym typeface="Arial" charset="0"/>
                </a:rPr>
                <a:t>The banding on this chromosome is thought to correspond to groups of genes. Regions of chromosome puffing are occur where genes are being transcribed into mRNA.</a:t>
              </a:r>
            </a:p>
          </p:txBody>
        </p:sp>
        <p:sp>
          <p:nvSpPr>
            <p:cNvPr id="9" name="Rectangle 8"/>
            <p:cNvSpPr>
              <a:spLocks/>
            </p:cNvSpPr>
            <p:nvPr/>
          </p:nvSpPr>
          <p:spPr bwMode="auto">
            <a:xfrm>
              <a:off x="3448" y="2168"/>
              <a:ext cx="3576" cy="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US"/>
              </a:defPPr>
              <a:lvl1pPr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1pPr>
              <a:lvl2pPr marL="4572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2pPr>
              <a:lvl3pPr marL="9144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3pPr>
              <a:lvl4pPr marL="13716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4pPr>
              <a:lvl5pPr marL="1828800" algn="l" rtl="0" fontAlgn="base">
                <a:spcBef>
                  <a:spcPct val="0"/>
                </a:spcBef>
                <a:spcAft>
                  <a:spcPct val="0"/>
                </a:spcAft>
                <a:defRPr sz="2400" kern="1200">
                  <a:solidFill>
                    <a:srgbClr val="373028"/>
                  </a:solidFill>
                  <a:latin typeface="Hoefler Text" pitchFamily="1" charset="0"/>
                  <a:ea typeface="ヒラギノ明朝 Pro W6" pitchFamily="1" charset="-128"/>
                  <a:cs typeface="+mn-cs"/>
                  <a:sym typeface="Hoefler Text" pitchFamily="1" charset="0"/>
                </a:defRPr>
              </a:lvl5pPr>
              <a:lvl6pPr marL="22860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6pPr>
              <a:lvl7pPr marL="27432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7pPr>
              <a:lvl8pPr marL="32004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8pPr>
              <a:lvl9pPr marL="3657600" algn="l" defTabSz="914400" rtl="0" eaLnBrk="1" latinLnBrk="0" hangingPunct="1">
                <a:defRPr sz="2400" kern="1200">
                  <a:solidFill>
                    <a:srgbClr val="373028"/>
                  </a:solidFill>
                  <a:latin typeface="Hoefler Text" pitchFamily="1" charset="0"/>
                  <a:ea typeface="ヒラギノ明朝 Pro W6" pitchFamily="1" charset="-128"/>
                  <a:cs typeface="+mn-cs"/>
                  <a:sym typeface="Hoefler Text" pitchFamily="1" charset="0"/>
                </a:defRPr>
              </a:lvl9pPr>
            </a:lstStyle>
            <a:p>
              <a:pPr marL="114300" algn="ctr">
                <a:tabLst>
                  <a:tab pos="520700" algn="l"/>
                </a:tabLst>
              </a:pPr>
              <a:r>
                <a:rPr lang="en-US" sz="1800">
                  <a:solidFill>
                    <a:srgbClr val="001BFF"/>
                  </a:solidFill>
                  <a:latin typeface="Arial" charset="0"/>
                  <a:cs typeface="Arial" charset="0"/>
                  <a:sym typeface="Arial" charset="0"/>
                </a:rPr>
                <a:t>A polytene chromosome showing localized regions that are uncoiling to expose their genes (puffing) to allow transcription. Polytene chromosomes are giant chromosomes formed by multiple DNA replications.</a:t>
              </a:r>
            </a:p>
          </p:txBody>
        </p:sp>
      </p:grpSp>
    </p:spTree>
    <p:extLst>
      <p:ext uri="{BB962C8B-B14F-4D97-AF65-F5344CB8AC3E}">
        <p14:creationId xmlns:p14="http://schemas.microsoft.com/office/powerpoint/2010/main" val="3968553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Transcription</a:t>
            </a:r>
            <a:endParaRPr lang="en-GB" smtClean="0"/>
          </a:p>
        </p:txBody>
      </p:sp>
      <p:sp>
        <p:nvSpPr>
          <p:cNvPr id="63491" name="Rectangle 3"/>
          <p:cNvSpPr>
            <a:spLocks noGrp="1" noChangeArrowheads="1"/>
          </p:cNvSpPr>
          <p:nvPr>
            <p:ph type="body" idx="1"/>
          </p:nvPr>
        </p:nvSpPr>
        <p:spPr/>
        <p:txBody>
          <a:bodyPr/>
          <a:lstStyle/>
          <a:p>
            <a:pPr eaLnBrk="1" hangingPunct="1"/>
            <a:r>
              <a:rPr lang="en-US" smtClean="0">
                <a:hlinkClick r:id="rId2"/>
              </a:rPr>
              <a:t>http://www.stolaf.edu/people/giannini/flashanimat/molgenetics/transcription.swf</a:t>
            </a:r>
            <a:endParaRPr lang="en-US" smtClean="0"/>
          </a:p>
        </p:txBody>
      </p:sp>
    </p:spTree>
    <p:extLst>
      <p:ext uri="{BB962C8B-B14F-4D97-AF65-F5344CB8AC3E}">
        <p14:creationId xmlns:p14="http://schemas.microsoft.com/office/powerpoint/2010/main" val="2815319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Translation</a:t>
            </a:r>
            <a:endParaRPr lang="en-GB" smtClean="0"/>
          </a:p>
        </p:txBody>
      </p:sp>
      <p:sp>
        <p:nvSpPr>
          <p:cNvPr id="64515" name="Rectangle 3"/>
          <p:cNvSpPr>
            <a:spLocks noGrp="1" noChangeArrowheads="1"/>
          </p:cNvSpPr>
          <p:nvPr>
            <p:ph type="body" idx="1"/>
          </p:nvPr>
        </p:nvSpPr>
        <p:spPr/>
        <p:txBody>
          <a:bodyPr/>
          <a:lstStyle/>
          <a:p>
            <a:pPr eaLnBrk="1" hangingPunct="1"/>
            <a:r>
              <a:rPr lang="en-US" smtClean="0">
                <a:hlinkClick r:id="rId2"/>
              </a:rPr>
              <a:t>http://www.stolaf.edu/people/giannini/flashanimat/molgenetics/translation.swf</a:t>
            </a:r>
            <a:r>
              <a:rPr lang="en-US" smtClean="0"/>
              <a:t> simple</a:t>
            </a:r>
          </a:p>
          <a:p>
            <a:pPr eaLnBrk="1" hangingPunct="1"/>
            <a:endParaRPr lang="en-US" smtClean="0"/>
          </a:p>
          <a:p>
            <a:pPr eaLnBrk="1" hangingPunct="1"/>
            <a:r>
              <a:rPr lang="en-US" smtClean="0">
                <a:hlinkClick r:id="rId3"/>
              </a:rPr>
              <a:t>http://207.207.4.198/pub/flash/26/transmenu_s.swf </a:t>
            </a:r>
            <a:r>
              <a:rPr lang="en-US" smtClean="0"/>
              <a:t> complex</a:t>
            </a:r>
          </a:p>
        </p:txBody>
      </p:sp>
    </p:spTree>
    <p:extLst>
      <p:ext uri="{BB962C8B-B14F-4D97-AF65-F5344CB8AC3E}">
        <p14:creationId xmlns:p14="http://schemas.microsoft.com/office/powerpoint/2010/main" val="2625926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4338" name="Picture 2" descr="http://www.accessexcellence.org/RC/VL/GG/images/protein_synthe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324"/>
            <a:ext cx="6643514" cy="682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9994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0"/>
            <a:ext cx="5745189" cy="6848872"/>
          </a:xfrm>
        </p:spPr>
      </p:pic>
    </p:spTree>
    <p:extLst>
      <p:ext uri="{BB962C8B-B14F-4D97-AF65-F5344CB8AC3E}">
        <p14:creationId xmlns:p14="http://schemas.microsoft.com/office/powerpoint/2010/main" val="1335684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9447"/>
            <a:ext cx="5589469" cy="6858000"/>
          </a:xfrm>
          <a:prstGeom prst="rect">
            <a:avLst/>
          </a:prstGeom>
        </p:spPr>
      </p:pic>
    </p:spTree>
    <p:extLst>
      <p:ext uri="{BB962C8B-B14F-4D97-AF65-F5344CB8AC3E}">
        <p14:creationId xmlns:p14="http://schemas.microsoft.com/office/powerpoint/2010/main" val="507553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DNA</a:t>
            </a:r>
            <a:endParaRPr lang="en-NZ" dirty="0"/>
          </a:p>
        </p:txBody>
      </p:sp>
      <p:sp>
        <p:nvSpPr>
          <p:cNvPr id="3" name="Content Placeholder 2"/>
          <p:cNvSpPr>
            <a:spLocks noGrp="1"/>
          </p:cNvSpPr>
          <p:nvPr>
            <p:ph idx="1"/>
          </p:nvPr>
        </p:nvSpPr>
        <p:spPr/>
        <p:txBody>
          <a:bodyPr/>
          <a:lstStyle/>
          <a:p>
            <a:r>
              <a:rPr lang="en-NZ" dirty="0" smtClean="0"/>
              <a:t>The strands are joined by molecules called</a:t>
            </a:r>
            <a:r>
              <a:rPr lang="en-NZ" b="1" dirty="0" smtClean="0">
                <a:solidFill>
                  <a:srgbClr val="0000FF"/>
                </a:solidFill>
              </a:rPr>
              <a:t> nitrogen bases.</a:t>
            </a:r>
            <a:endParaRPr lang="en-NZ" dirty="0" smtClean="0"/>
          </a:p>
          <a:p>
            <a:r>
              <a:rPr lang="en-NZ" dirty="0" smtClean="0"/>
              <a:t>DNA is described as a large </a:t>
            </a:r>
            <a:r>
              <a:rPr lang="en-NZ" b="1" dirty="0" smtClean="0">
                <a:solidFill>
                  <a:srgbClr val="0000FF"/>
                </a:solidFill>
              </a:rPr>
              <a:t>polymer.</a:t>
            </a:r>
            <a:endParaRPr lang="en-NZ" dirty="0" smtClean="0"/>
          </a:p>
          <a:p>
            <a:r>
              <a:rPr lang="en-NZ" dirty="0" smtClean="0"/>
              <a:t>A polymer is made up of repeating units called </a:t>
            </a:r>
            <a:r>
              <a:rPr lang="en-NZ" b="1" dirty="0" smtClean="0">
                <a:solidFill>
                  <a:srgbClr val="0000FF"/>
                </a:solidFill>
              </a:rPr>
              <a:t>monomers.</a:t>
            </a:r>
            <a:endParaRPr lang="en-NZ" dirty="0" smtClean="0"/>
          </a:p>
          <a:p>
            <a:r>
              <a:rPr lang="en-NZ" dirty="0" smtClean="0"/>
              <a:t>The monomers of DNA are called </a:t>
            </a:r>
            <a:r>
              <a:rPr lang="en-NZ" b="1" dirty="0" smtClean="0">
                <a:solidFill>
                  <a:srgbClr val="0000FF"/>
                </a:solidFill>
              </a:rPr>
              <a:t>nucleotides</a:t>
            </a:r>
            <a:endParaRPr lang="en-NZ" dirty="0" smtClean="0"/>
          </a:p>
          <a:p>
            <a:r>
              <a:rPr lang="en-NZ" dirty="0" smtClean="0"/>
              <a:t>Nucleotides are made up of a </a:t>
            </a:r>
            <a:r>
              <a:rPr lang="en-NZ" b="1" dirty="0" smtClean="0">
                <a:solidFill>
                  <a:srgbClr val="0000FF"/>
                </a:solidFill>
              </a:rPr>
              <a:t>sugar, phosphate </a:t>
            </a:r>
            <a:r>
              <a:rPr lang="en-NZ" dirty="0" smtClean="0"/>
              <a:t>and </a:t>
            </a:r>
            <a:r>
              <a:rPr lang="en-NZ" b="1" dirty="0" smtClean="0">
                <a:solidFill>
                  <a:srgbClr val="0000FF"/>
                </a:solidFill>
              </a:rPr>
              <a:t>base.</a:t>
            </a:r>
            <a:endParaRPr lang="en-NZ" dirty="0"/>
          </a:p>
        </p:txBody>
      </p:sp>
    </p:spTree>
    <p:extLst>
      <p:ext uri="{BB962C8B-B14F-4D97-AF65-F5344CB8AC3E}">
        <p14:creationId xmlns:p14="http://schemas.microsoft.com/office/powerpoint/2010/main" val="3559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 y="6602"/>
            <a:ext cx="5256584" cy="6851398"/>
          </a:xfrm>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5" r="9261"/>
          <a:stretch/>
        </p:blipFill>
        <p:spPr bwMode="auto">
          <a:xfrm>
            <a:off x="5141625" y="28900"/>
            <a:ext cx="40023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862"/>
          <a:stretch/>
        </p:blipFill>
        <p:spPr bwMode="auto">
          <a:xfrm>
            <a:off x="4875862" y="4221088"/>
            <a:ext cx="4268138"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7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Protein Synthesis</a:t>
            </a:r>
          </a:p>
        </p:txBody>
      </p:sp>
      <p:sp>
        <p:nvSpPr>
          <p:cNvPr id="65539" name="Rectangle 3"/>
          <p:cNvSpPr>
            <a:spLocks noGrp="1" noChangeArrowheads="1"/>
          </p:cNvSpPr>
          <p:nvPr>
            <p:ph type="body" idx="1"/>
          </p:nvPr>
        </p:nvSpPr>
        <p:spPr/>
        <p:txBody>
          <a:bodyPr/>
          <a:lstStyle/>
          <a:p>
            <a:pPr eaLnBrk="1" hangingPunct="1"/>
            <a:r>
              <a:rPr lang="en-US" smtClean="0">
                <a:hlinkClick r:id="rId2"/>
              </a:rPr>
              <a:t>http://www.teachersdomain.org/resources/tdc02/sci/life/gen/proteinsynth/assets/tdc02_vid_proteinsynth/tdc02_vid_proteinsynth_56_mov.html</a:t>
            </a:r>
            <a:endParaRPr lang="en-US" smtClean="0"/>
          </a:p>
        </p:txBody>
      </p:sp>
    </p:spTree>
    <p:extLst>
      <p:ext uri="{BB962C8B-B14F-4D97-AF65-F5344CB8AC3E}">
        <p14:creationId xmlns:p14="http://schemas.microsoft.com/office/powerpoint/2010/main" val="35942513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Protein synthesis</a:t>
            </a:r>
            <a:endParaRPr lang="en-NZ" dirty="0"/>
          </a:p>
        </p:txBody>
      </p:sp>
      <p:sp>
        <p:nvSpPr>
          <p:cNvPr id="3" name="Content Placeholder 2"/>
          <p:cNvSpPr>
            <a:spLocks noGrp="1"/>
          </p:cNvSpPr>
          <p:nvPr>
            <p:ph idx="1"/>
          </p:nvPr>
        </p:nvSpPr>
        <p:spPr/>
        <p:txBody>
          <a:bodyPr/>
          <a:lstStyle/>
          <a:p>
            <a:pPr marL="0" indent="0">
              <a:buNone/>
            </a:pPr>
            <a:r>
              <a:rPr lang="en-NZ" dirty="0">
                <a:hlinkClick r:id="rId2"/>
              </a:rPr>
              <a:t>http://</a:t>
            </a:r>
            <a:r>
              <a:rPr lang="en-NZ" dirty="0" smtClean="0">
                <a:hlinkClick r:id="rId2"/>
              </a:rPr>
              <a:t>www.youtube.com/watch?v=983lhh20rGY</a:t>
            </a:r>
            <a:endParaRPr lang="en-NZ" dirty="0" smtClean="0"/>
          </a:p>
          <a:p>
            <a:pPr marL="0" indent="0">
              <a:buNone/>
            </a:pPr>
            <a:endParaRPr lang="en-NZ" dirty="0"/>
          </a:p>
        </p:txBody>
      </p:sp>
    </p:spTree>
    <p:extLst>
      <p:ext uri="{BB962C8B-B14F-4D97-AF65-F5344CB8AC3E}">
        <p14:creationId xmlns:p14="http://schemas.microsoft.com/office/powerpoint/2010/main" val="6986334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NZ" sz="3200" dirty="0" smtClean="0"/>
              <a:t>Where &amp; How mRNA is translated into a protein.</a:t>
            </a:r>
            <a:endParaRPr lang="en-NZ" sz="3200" dirty="0"/>
          </a:p>
        </p:txBody>
      </p:sp>
      <p:sp>
        <p:nvSpPr>
          <p:cNvPr id="3" name="Content Placeholder 2"/>
          <p:cNvSpPr>
            <a:spLocks noGrp="1"/>
          </p:cNvSpPr>
          <p:nvPr>
            <p:ph idx="1"/>
          </p:nvPr>
        </p:nvSpPr>
        <p:spPr>
          <a:xfrm>
            <a:off x="0" y="764704"/>
            <a:ext cx="9036496" cy="6093296"/>
          </a:xfrm>
        </p:spPr>
        <p:txBody>
          <a:bodyPr>
            <a:normAutofit fontScale="70000" lnSpcReduction="20000"/>
          </a:bodyPr>
          <a:lstStyle/>
          <a:p>
            <a:r>
              <a:rPr lang="en-AU" dirty="0"/>
              <a:t>Translation is where the code sequence carried on the mRNA is used to create a functional protein.</a:t>
            </a:r>
            <a:endParaRPr lang="en-NZ" dirty="0"/>
          </a:p>
          <a:p>
            <a:r>
              <a:rPr lang="en-AU" dirty="0"/>
              <a:t>First, mRNA has to leave the nucleus via pores in the nucleus.</a:t>
            </a:r>
            <a:endParaRPr lang="en-NZ" dirty="0"/>
          </a:p>
          <a:p>
            <a:r>
              <a:rPr lang="en-GB" dirty="0"/>
              <a:t>mRNA forms a complex with a ribosome, which is close to the nucleus (usually on the endoplasmic reticulum). </a:t>
            </a:r>
            <a:endParaRPr lang="en-NZ" dirty="0"/>
          </a:p>
          <a:p>
            <a:r>
              <a:rPr lang="en-GB" dirty="0"/>
              <a:t>The ribosome is an organelle, which ‘reads’ mRNA bases in a code of three bases at a time. This is known as a codon.</a:t>
            </a:r>
            <a:endParaRPr lang="en-NZ" dirty="0"/>
          </a:p>
          <a:p>
            <a:r>
              <a:rPr lang="en-GB" dirty="0" err="1"/>
              <a:t>tRNA</a:t>
            </a:r>
            <a:r>
              <a:rPr lang="en-GB" dirty="0"/>
              <a:t> brings in amino acids – there is a different kind of </a:t>
            </a:r>
            <a:r>
              <a:rPr lang="en-GB" dirty="0" err="1"/>
              <a:t>tRNA</a:t>
            </a:r>
            <a:r>
              <a:rPr lang="en-GB" dirty="0"/>
              <a:t> for each amino acid  </a:t>
            </a:r>
            <a:endParaRPr lang="en-NZ" dirty="0"/>
          </a:p>
          <a:p>
            <a:r>
              <a:rPr lang="en-GB" dirty="0"/>
              <a:t>Three unpaired bases on the </a:t>
            </a:r>
            <a:r>
              <a:rPr lang="en-GB" dirty="0" err="1"/>
              <a:t>tRNA</a:t>
            </a:r>
            <a:r>
              <a:rPr lang="en-GB" dirty="0"/>
              <a:t> are known as an anticodon. They are complementary to a codon on the mRNA Codon–anticodon ‘matches’ combine with base pairing thus bringing the correct amino acid to the next part of the sequence.</a:t>
            </a:r>
            <a:endParaRPr lang="en-NZ" dirty="0"/>
          </a:p>
          <a:p>
            <a:r>
              <a:rPr lang="en-GB" dirty="0"/>
              <a:t>A start codon initiates the translation.</a:t>
            </a:r>
            <a:endParaRPr lang="en-NZ" dirty="0"/>
          </a:p>
          <a:p>
            <a:r>
              <a:rPr lang="en-GB" dirty="0"/>
              <a:t>Peptide bonds form between amino acids building a polypeptide chain.</a:t>
            </a:r>
            <a:endParaRPr lang="en-NZ" dirty="0"/>
          </a:p>
          <a:p>
            <a:r>
              <a:rPr lang="en-GB" dirty="0"/>
              <a:t>A stop codon ends translation. </a:t>
            </a:r>
            <a:endParaRPr lang="en-NZ" dirty="0"/>
          </a:p>
          <a:p>
            <a:r>
              <a:rPr lang="en-GB" dirty="0"/>
              <a:t>The polypeptide chain is released from the ribosome and ‘folds’ into a three-dimensional structure, becoming a functional protein.</a:t>
            </a:r>
            <a:endParaRPr lang="en-NZ" dirty="0"/>
          </a:p>
          <a:p>
            <a:endParaRPr lang="en-NZ" dirty="0"/>
          </a:p>
        </p:txBody>
      </p:sp>
    </p:spTree>
    <p:extLst>
      <p:ext uri="{BB962C8B-B14F-4D97-AF65-F5344CB8AC3E}">
        <p14:creationId xmlns:p14="http://schemas.microsoft.com/office/powerpoint/2010/main" val="112251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NZ" dirty="0"/>
              <a:t>2. Copying of Genes </a:t>
            </a:r>
          </a:p>
        </p:txBody>
      </p:sp>
      <p:sp>
        <p:nvSpPr>
          <p:cNvPr id="3" name="Content Placeholder 2"/>
          <p:cNvSpPr>
            <a:spLocks noGrp="1"/>
          </p:cNvSpPr>
          <p:nvPr>
            <p:ph idx="1"/>
          </p:nvPr>
        </p:nvSpPr>
        <p:spPr>
          <a:xfrm>
            <a:off x="0" y="908720"/>
            <a:ext cx="9144000" cy="5949280"/>
          </a:xfrm>
        </p:spPr>
        <p:txBody>
          <a:bodyPr>
            <a:noAutofit/>
          </a:bodyPr>
          <a:lstStyle/>
          <a:p>
            <a:pPr marL="0" indent="0">
              <a:buNone/>
            </a:pPr>
            <a:r>
              <a:rPr lang="en-GB" sz="1600" u="sng" dirty="0"/>
              <a:t>Transcription and Translation</a:t>
            </a:r>
            <a:endParaRPr lang="en-NZ" sz="1600" dirty="0"/>
          </a:p>
          <a:p>
            <a:pPr marL="0" indent="0">
              <a:buNone/>
            </a:pPr>
            <a:r>
              <a:rPr lang="en-GB" sz="1600" dirty="0"/>
              <a:t>A cell may require a particular __________(1) to be produced. They are coded by a particular sequence of bases which we call a __________(2). These code for a specific sequence of __________(3) __________(4) which form the protein. RNA differs from __________(5) in three important ways: the sugar molecules in an RNA nucleotide is __________(6), the nitrogenous base is __________(7) instead of __________(8), and the polynucleotide chain for RNA is usually __________(9). </a:t>
            </a:r>
            <a:endParaRPr lang="en-NZ" sz="1600" dirty="0"/>
          </a:p>
          <a:p>
            <a:pPr marL="0" indent="0">
              <a:buNone/>
            </a:pPr>
            <a:r>
              <a:rPr lang="en-GB" sz="1600" dirty="0"/>
              <a:t>The specific gene that codes for the required protein is exposed by splitting the __________(10) bonds that holds the double __________(11) together in that region. Free RNA __________(12) bind to the __________(13) bases on the DNA strand. The sugar-phosphate __________(14) of the RNA is formed by a __________(15) reaction that occurs between the sugar of one nucleotide and the __________(16) group of another. The strand of RNA that is formed is a copy of the DNA and we call this __________(17) RNA (mRNA). The mRNA peels away from the DNA and leaves the nucleus via a __________(18) __________(19). We call this first stage of protein-synthesis __________(20). </a:t>
            </a:r>
            <a:endParaRPr lang="en-NZ" sz="1600" dirty="0"/>
          </a:p>
          <a:p>
            <a:pPr marL="0" indent="0">
              <a:buNone/>
            </a:pPr>
            <a:r>
              <a:rPr lang="en-GB" sz="1600" dirty="0"/>
              <a:t>We call the next stage of protein-synthesis __________(21). Once the mRNA has left the nucleus, it attaches to a __________(22). The molecules that attach to the mRNA are called __________(23) RNA (</a:t>
            </a:r>
            <a:r>
              <a:rPr lang="en-GB" sz="1600" dirty="0" err="1"/>
              <a:t>tRNA</a:t>
            </a:r>
            <a:r>
              <a:rPr lang="en-GB" sz="1600" dirty="0"/>
              <a:t>). At one end of the </a:t>
            </a:r>
            <a:r>
              <a:rPr lang="en-GB" sz="1600" dirty="0" err="1"/>
              <a:t>tRNA</a:t>
            </a:r>
            <a:r>
              <a:rPr lang="en-GB" sz="1600" dirty="0"/>
              <a:t> molecule are __________(24) bases which we call an __________(25). On the other end of the </a:t>
            </a:r>
            <a:r>
              <a:rPr lang="en-GB" sz="1600" dirty="0" err="1"/>
              <a:t>tRNA</a:t>
            </a:r>
            <a:r>
              <a:rPr lang="en-GB" sz="1600" dirty="0"/>
              <a:t> molecule is a specific __________(26) __________(27). The distance between the __________(28) and __________(29) __________(30) is always the same. The anticodon of the </a:t>
            </a:r>
            <a:r>
              <a:rPr lang="en-GB" sz="1600" dirty="0" err="1"/>
              <a:t>tRNA</a:t>
            </a:r>
            <a:r>
              <a:rPr lang="en-GB" sz="1600" dirty="0"/>
              <a:t> binds to the complementary __________(31) on the mRNA. The </a:t>
            </a:r>
            <a:r>
              <a:rPr lang="en-GB" sz="1600" dirty="0" err="1"/>
              <a:t>tRNA</a:t>
            </a:r>
            <a:r>
              <a:rPr lang="en-GB" sz="1600" dirty="0"/>
              <a:t> brings the amino acids together into a __________(32) order. __________(33) bonds form between the amino acids and this forms the __________(34) with a specific __________(35) structure. The protein then goes on to be folded, which gives rise to the __________(36) and __________(37) structures. </a:t>
            </a:r>
            <a:endParaRPr lang="en-NZ" sz="1600" dirty="0"/>
          </a:p>
        </p:txBody>
      </p:sp>
      <p:sp>
        <p:nvSpPr>
          <p:cNvPr id="4" name="Rectangle 3"/>
          <p:cNvSpPr/>
          <p:nvPr/>
        </p:nvSpPr>
        <p:spPr>
          <a:xfrm>
            <a:off x="0" y="332656"/>
            <a:ext cx="9144000"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t>Transcription and Translation</a:t>
            </a:r>
            <a:endParaRPr lang="en-NZ" sz="2400" b="1" dirty="0"/>
          </a:p>
          <a:p>
            <a:r>
              <a:rPr lang="en-GB" sz="2400" b="1" dirty="0"/>
              <a:t>A cell may require a particular protein to be produced. They are coded by a particular sequence of bases which we call a gene. These code for a specific sequence of amino acids which form the protein. RNA differs from DNA in three important ways: the sugar molecules in an RNA nucleotide is ribose, the nitrogenous base is uracil instead of thymine, and the polynucleotide chain for RNA is usually single-stranded. </a:t>
            </a:r>
            <a:endParaRPr lang="en-NZ" sz="2400" b="1" dirty="0"/>
          </a:p>
        </p:txBody>
      </p:sp>
      <p:sp>
        <p:nvSpPr>
          <p:cNvPr id="5" name="Rectangle 4"/>
          <p:cNvSpPr/>
          <p:nvPr/>
        </p:nvSpPr>
        <p:spPr>
          <a:xfrm>
            <a:off x="0" y="2132856"/>
            <a:ext cx="9144000" cy="41764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The specific gene that codes for the required protein is exposed by splitting the hydrogen bonds that holds the double helix together in that region. Free RNA nucleotides bind to the complementary bases on the DNA strand. The sugar-phosphate backbone of the RNA is formed by a condensation reaction that occurs between the sugar of one nucleotide and the phosphate group of another. The strand of RNA that is formed is a copy of the DNA and we call this messenger RNA (mRNA). The mRNA peels away from the DNA and leaves the nucleus via a nuclear pore. We call this first stage of protein-synthesis transcription.</a:t>
            </a:r>
            <a:endParaRPr lang="en-NZ" sz="2400" b="1" dirty="0">
              <a:solidFill>
                <a:schemeClr val="tx1"/>
              </a:solidFill>
            </a:endParaRPr>
          </a:p>
          <a:p>
            <a:endParaRPr lang="en-NZ" sz="2400" b="1" dirty="0"/>
          </a:p>
        </p:txBody>
      </p:sp>
      <p:sp>
        <p:nvSpPr>
          <p:cNvPr id="7" name="Rectangle 6"/>
          <p:cNvSpPr/>
          <p:nvPr/>
        </p:nvSpPr>
        <p:spPr>
          <a:xfrm>
            <a:off x="152400" y="485056"/>
            <a:ext cx="9144000" cy="54642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2"/>
                </a:solidFill>
              </a:rPr>
              <a:t>We call the next stage of protein-synthesis translation. Once the mRNA has left the nucleus, it attaches to a ribosome. The molecules that attach to the mRNA are called transfer RNA (</a:t>
            </a:r>
            <a:r>
              <a:rPr lang="en-GB" sz="2400" b="1" dirty="0" err="1">
                <a:solidFill>
                  <a:schemeClr val="tx2"/>
                </a:solidFill>
              </a:rPr>
              <a:t>tRNA</a:t>
            </a:r>
            <a:r>
              <a:rPr lang="en-GB" sz="2400" b="1" dirty="0">
                <a:solidFill>
                  <a:schemeClr val="tx2"/>
                </a:solidFill>
              </a:rPr>
              <a:t>). At one end of the </a:t>
            </a:r>
            <a:r>
              <a:rPr lang="en-GB" sz="2400" b="1" dirty="0" err="1">
                <a:solidFill>
                  <a:schemeClr val="tx2"/>
                </a:solidFill>
              </a:rPr>
              <a:t>tRNA</a:t>
            </a:r>
            <a:r>
              <a:rPr lang="en-GB" sz="2400" b="1" dirty="0">
                <a:solidFill>
                  <a:schemeClr val="tx2"/>
                </a:solidFill>
              </a:rPr>
              <a:t> molecule are three bases which we call an anticodon. On the other end of the </a:t>
            </a:r>
            <a:r>
              <a:rPr lang="en-GB" sz="2400" b="1" dirty="0" err="1">
                <a:solidFill>
                  <a:schemeClr val="tx2"/>
                </a:solidFill>
              </a:rPr>
              <a:t>tRNA</a:t>
            </a:r>
            <a:r>
              <a:rPr lang="en-GB" sz="2400" b="1" dirty="0">
                <a:solidFill>
                  <a:schemeClr val="tx2"/>
                </a:solidFill>
              </a:rPr>
              <a:t> molecule is a specific amino acid. The distance between the anticodon and amino acid is always the same. The anticodon of the </a:t>
            </a:r>
            <a:r>
              <a:rPr lang="en-GB" sz="2400" b="1" dirty="0" err="1">
                <a:solidFill>
                  <a:schemeClr val="tx2"/>
                </a:solidFill>
              </a:rPr>
              <a:t>tRNA</a:t>
            </a:r>
            <a:r>
              <a:rPr lang="en-GB" sz="2400" b="1" dirty="0">
                <a:solidFill>
                  <a:schemeClr val="tx2"/>
                </a:solidFill>
              </a:rPr>
              <a:t> binds to the complementary bases on the mRNA. The </a:t>
            </a:r>
            <a:r>
              <a:rPr lang="en-GB" sz="2400" b="1" dirty="0" err="1">
                <a:solidFill>
                  <a:schemeClr val="tx2"/>
                </a:solidFill>
              </a:rPr>
              <a:t>tRNA</a:t>
            </a:r>
            <a:r>
              <a:rPr lang="en-GB" sz="2400" b="1" dirty="0">
                <a:solidFill>
                  <a:schemeClr val="tx2"/>
                </a:solidFill>
              </a:rPr>
              <a:t> brings the amino acids together into a specific order. Peptide bonds form between the amino acids and this forms the polypeptide with a specific primary structure. The protein then goes on to be folded, which gives rise to the secondary and tertiary structures.</a:t>
            </a:r>
            <a:endParaRPr lang="en-NZ" sz="2400" b="1" dirty="0">
              <a:solidFill>
                <a:schemeClr val="tx2"/>
              </a:solidFill>
            </a:endParaRPr>
          </a:p>
        </p:txBody>
      </p:sp>
    </p:spTree>
    <p:extLst>
      <p:ext uri="{BB962C8B-B14F-4D97-AF65-F5344CB8AC3E}">
        <p14:creationId xmlns:p14="http://schemas.microsoft.com/office/powerpoint/2010/main" val="103751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Mutations</a:t>
            </a:r>
            <a:endParaRPr lang="en-NZ" dirty="0"/>
          </a:p>
        </p:txBody>
      </p:sp>
      <p:sp>
        <p:nvSpPr>
          <p:cNvPr id="3" name="Content Placeholder 2"/>
          <p:cNvSpPr>
            <a:spLocks noGrp="1"/>
          </p:cNvSpPr>
          <p:nvPr>
            <p:ph idx="1"/>
          </p:nvPr>
        </p:nvSpPr>
        <p:spPr/>
        <p:txBody>
          <a:bodyPr/>
          <a:lstStyle/>
          <a:p>
            <a:pPr marL="0" indent="0">
              <a:buNone/>
            </a:pPr>
            <a:r>
              <a:rPr lang="en-NZ" dirty="0" smtClean="0"/>
              <a:t>Definition</a:t>
            </a:r>
          </a:p>
          <a:p>
            <a:pPr marL="0" indent="0">
              <a:buNone/>
            </a:pPr>
            <a:endParaRPr lang="en-NZ" dirty="0" smtClean="0"/>
          </a:p>
          <a:p>
            <a:r>
              <a:rPr lang="en-NZ" b="1" dirty="0" smtClean="0">
                <a:solidFill>
                  <a:srgbClr val="0000FF"/>
                </a:solidFill>
              </a:rPr>
              <a:t>Any permanent change to the DNA.</a:t>
            </a:r>
            <a:endParaRPr lang="en-NZ" dirty="0" smtClean="0">
              <a:solidFill>
                <a:srgbClr val="0000FF"/>
              </a:solidFill>
            </a:endParaRPr>
          </a:p>
          <a:p>
            <a:pPr lvl="1"/>
            <a:endParaRPr lang="en-NZ" b="1" dirty="0">
              <a:solidFill>
                <a:srgbClr val="0000FF"/>
              </a:solidFill>
            </a:endParaRPr>
          </a:p>
          <a:p>
            <a:pPr marL="57150" indent="0">
              <a:buNone/>
            </a:pPr>
            <a:r>
              <a:rPr lang="en-NZ" dirty="0" smtClean="0"/>
              <a:t>Since DNA carried the genetic code that has all the instructions for the normal functioning of life processes, a change to this could have significant effects on the organism. </a:t>
            </a:r>
          </a:p>
        </p:txBody>
      </p:sp>
    </p:spTree>
    <p:extLst>
      <p:ext uri="{BB962C8B-B14F-4D97-AF65-F5344CB8AC3E}">
        <p14:creationId xmlns:p14="http://schemas.microsoft.com/office/powerpoint/2010/main" val="19494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Mutations cont.</a:t>
            </a:r>
            <a:endParaRPr lang="en-NZ" dirty="0"/>
          </a:p>
        </p:txBody>
      </p:sp>
      <p:sp>
        <p:nvSpPr>
          <p:cNvPr id="3" name="Content Placeholder 2"/>
          <p:cNvSpPr>
            <a:spLocks noGrp="1"/>
          </p:cNvSpPr>
          <p:nvPr>
            <p:ph idx="1"/>
          </p:nvPr>
        </p:nvSpPr>
        <p:spPr/>
        <p:txBody>
          <a:bodyPr/>
          <a:lstStyle/>
          <a:p>
            <a:r>
              <a:rPr lang="en-AU" b="1" dirty="0"/>
              <a:t>Mutations are the only new source of genetic information. Therefore by providing more variety in the base sequences it can eventually lead to different proteins being produced, and if the </a:t>
            </a:r>
            <a:r>
              <a:rPr lang="en-AU" b="1" dirty="0" smtClean="0"/>
              <a:t>mutations </a:t>
            </a:r>
            <a:r>
              <a:rPr lang="en-AU" b="1" dirty="0"/>
              <a:t>is not harmful, and occurs in the gametes it can enter the gene pool providing more genetic diversity in the population. </a:t>
            </a:r>
            <a:endParaRPr lang="en-NZ" dirty="0"/>
          </a:p>
          <a:p>
            <a:endParaRPr lang="en-NZ" dirty="0"/>
          </a:p>
        </p:txBody>
      </p:sp>
    </p:spTree>
    <p:extLst>
      <p:ext uri="{BB962C8B-B14F-4D97-AF65-F5344CB8AC3E}">
        <p14:creationId xmlns:p14="http://schemas.microsoft.com/office/powerpoint/2010/main" val="1417382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mtClean="0"/>
              <a:t>Mutagens</a:t>
            </a:r>
            <a:endParaRPr lang="en-NZ"/>
          </a:p>
        </p:txBody>
      </p:sp>
      <p:sp>
        <p:nvSpPr>
          <p:cNvPr id="3" name="Content Placeholder 2"/>
          <p:cNvSpPr>
            <a:spLocks noGrp="1"/>
          </p:cNvSpPr>
          <p:nvPr>
            <p:ph idx="1"/>
          </p:nvPr>
        </p:nvSpPr>
        <p:spPr/>
        <p:txBody>
          <a:bodyPr/>
          <a:lstStyle/>
          <a:p>
            <a:r>
              <a:rPr lang="en-GB" b="1" dirty="0"/>
              <a:t>A mutagen is a physical or chemical agent that changes the genetic material, usually DNA, of an organism and thus increases the frequency of mutations above the natural background level, </a:t>
            </a:r>
            <a:r>
              <a:rPr lang="en-GB" b="1" dirty="0" err="1"/>
              <a:t>eg</a:t>
            </a:r>
            <a:r>
              <a:rPr lang="en-GB" b="1" dirty="0"/>
              <a:t>: </a:t>
            </a:r>
            <a:endParaRPr lang="en-NZ" dirty="0"/>
          </a:p>
          <a:p>
            <a:pPr lvl="0"/>
            <a:r>
              <a:rPr lang="en-AU" b="1" dirty="0"/>
              <a:t>radiation</a:t>
            </a:r>
            <a:endParaRPr lang="en-NZ" dirty="0"/>
          </a:p>
          <a:p>
            <a:pPr lvl="0"/>
            <a:r>
              <a:rPr lang="en-AU" b="1" dirty="0"/>
              <a:t>toxins</a:t>
            </a:r>
            <a:endParaRPr lang="en-NZ" dirty="0"/>
          </a:p>
          <a:p>
            <a:pPr lvl="0"/>
            <a:r>
              <a:rPr lang="en-AU" b="1" dirty="0"/>
              <a:t>Viruses</a:t>
            </a:r>
            <a:endParaRPr lang="en-NZ" dirty="0"/>
          </a:p>
          <a:p>
            <a:endParaRPr lang="en-NZ" dirty="0"/>
          </a:p>
        </p:txBody>
      </p:sp>
    </p:spTree>
    <p:extLst>
      <p:ext uri="{BB962C8B-B14F-4D97-AF65-F5344CB8AC3E}">
        <p14:creationId xmlns:p14="http://schemas.microsoft.com/office/powerpoint/2010/main" val="428625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95275"/>
            <a:ext cx="904875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2940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540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76" y="2348880"/>
            <a:ext cx="711946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469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eaLnBrk="0" hangingPunct="0">
              <a:defRPr sz="3600">
                <a:solidFill>
                  <a:schemeClr val="tx1"/>
                </a:solidFill>
                <a:latin typeface="Comic Sans MS" pitchFamily="66" charset="0"/>
              </a:defRPr>
            </a:lvl1pPr>
            <a:lvl2pPr marL="742950" indent="-285750" eaLnBrk="0" hangingPunct="0">
              <a:defRPr sz="3600">
                <a:solidFill>
                  <a:schemeClr val="tx1"/>
                </a:solidFill>
                <a:latin typeface="Comic Sans MS" pitchFamily="66" charset="0"/>
              </a:defRPr>
            </a:lvl2pPr>
            <a:lvl3pPr marL="1143000" indent="-228600" eaLnBrk="0" hangingPunct="0">
              <a:defRPr sz="3600">
                <a:solidFill>
                  <a:schemeClr val="tx1"/>
                </a:solidFill>
                <a:latin typeface="Comic Sans MS" pitchFamily="66" charset="0"/>
              </a:defRPr>
            </a:lvl3pPr>
            <a:lvl4pPr marL="1600200" indent="-228600" eaLnBrk="0" hangingPunct="0">
              <a:defRPr sz="3600">
                <a:solidFill>
                  <a:schemeClr val="tx1"/>
                </a:solidFill>
                <a:latin typeface="Comic Sans MS" pitchFamily="66" charset="0"/>
              </a:defRPr>
            </a:lvl4pPr>
            <a:lvl5pPr marL="2057400" indent="-228600" eaLnBrk="0" hangingPunct="0">
              <a:defRPr sz="3600">
                <a:solidFill>
                  <a:schemeClr val="tx1"/>
                </a:solidFill>
                <a:latin typeface="Comic Sans MS" pitchFamily="66" charset="0"/>
              </a:defRPr>
            </a:lvl5pPr>
            <a:lvl6pPr marL="2514600" indent="-228600" eaLnBrk="0" fontAlgn="base" hangingPunct="0">
              <a:spcBef>
                <a:spcPct val="0"/>
              </a:spcBef>
              <a:spcAft>
                <a:spcPct val="0"/>
              </a:spcAft>
              <a:defRPr sz="3600">
                <a:solidFill>
                  <a:schemeClr val="tx1"/>
                </a:solidFill>
                <a:latin typeface="Comic Sans MS" pitchFamily="66" charset="0"/>
              </a:defRPr>
            </a:lvl6pPr>
            <a:lvl7pPr marL="2971800" indent="-228600" eaLnBrk="0" fontAlgn="base" hangingPunct="0">
              <a:spcBef>
                <a:spcPct val="0"/>
              </a:spcBef>
              <a:spcAft>
                <a:spcPct val="0"/>
              </a:spcAft>
              <a:defRPr sz="3600">
                <a:solidFill>
                  <a:schemeClr val="tx1"/>
                </a:solidFill>
                <a:latin typeface="Comic Sans MS" pitchFamily="66" charset="0"/>
              </a:defRPr>
            </a:lvl7pPr>
            <a:lvl8pPr marL="3429000" indent="-228600" eaLnBrk="0" fontAlgn="base" hangingPunct="0">
              <a:spcBef>
                <a:spcPct val="0"/>
              </a:spcBef>
              <a:spcAft>
                <a:spcPct val="0"/>
              </a:spcAft>
              <a:defRPr sz="3600">
                <a:solidFill>
                  <a:schemeClr val="tx1"/>
                </a:solidFill>
                <a:latin typeface="Comic Sans MS" pitchFamily="66" charset="0"/>
              </a:defRPr>
            </a:lvl8pPr>
            <a:lvl9pPr marL="3886200" indent="-228600" eaLnBrk="0" fontAlgn="base" hangingPunct="0">
              <a:spcBef>
                <a:spcPct val="0"/>
              </a:spcBef>
              <a:spcAft>
                <a:spcPct val="0"/>
              </a:spcAft>
              <a:defRPr sz="3600">
                <a:solidFill>
                  <a:schemeClr val="tx1"/>
                </a:solidFill>
                <a:latin typeface="Comic Sans MS" pitchFamily="66" charset="0"/>
              </a:defRPr>
            </a:lvl9pPr>
          </a:lstStyle>
          <a:p>
            <a:pPr eaLnBrk="1" hangingPunct="1"/>
            <a:fld id="{115B8C7D-AB8F-4889-B3C9-599036397B7A}" type="slidenum">
              <a:rPr lang="en-US" sz="1400">
                <a:latin typeface="Times New Roman" pitchFamily="18" charset="0"/>
              </a:rPr>
              <a:pPr eaLnBrk="1" hangingPunct="1"/>
              <a:t>6</a:t>
            </a:fld>
            <a:endParaRPr lang="en-US" sz="1400">
              <a:latin typeface="Times New Roman" pitchFamily="18" charset="0"/>
            </a:endParaRPr>
          </a:p>
        </p:txBody>
      </p:sp>
      <p:sp>
        <p:nvSpPr>
          <p:cNvPr id="7170"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mtClean="0">
                <a:solidFill>
                  <a:srgbClr val="00279F"/>
                </a:solidFill>
                <a:effectLst>
                  <a:outerShdw blurRad="38100" dist="38100" dir="2700000" algn="tl">
                    <a:srgbClr val="C0C0C0"/>
                  </a:outerShdw>
                </a:effectLst>
                <a:latin typeface="Comic Sans MS" pitchFamily="66" charset="0"/>
              </a:rPr>
              <a:t>DNA Nucleotide</a:t>
            </a:r>
            <a:endParaRPr lang="en-US" smtClean="0">
              <a:effectLst>
                <a:outerShdw blurRad="38100" dist="38100" dir="2700000" algn="tl">
                  <a:srgbClr val="C0C0C0"/>
                </a:outerShdw>
              </a:effectLst>
              <a:latin typeface="Comic Sans MS" pitchFamily="66" charset="0"/>
            </a:endParaRPr>
          </a:p>
        </p:txBody>
      </p:sp>
      <p:sp>
        <p:nvSpPr>
          <p:cNvPr id="19460"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pPr>
            <a:r>
              <a:rPr lang="en-US" smtClean="0"/>
              <a:t> </a:t>
            </a:r>
          </a:p>
        </p:txBody>
      </p:sp>
      <p:grpSp>
        <p:nvGrpSpPr>
          <p:cNvPr id="7172" name="Group 4"/>
          <p:cNvGrpSpPr>
            <a:grpSpLocks/>
          </p:cNvGrpSpPr>
          <p:nvPr/>
        </p:nvGrpSpPr>
        <p:grpSpPr bwMode="auto">
          <a:xfrm>
            <a:off x="533400" y="1447800"/>
            <a:ext cx="2235200" cy="2732088"/>
            <a:chOff x="352" y="903"/>
            <a:chExt cx="1408" cy="1721"/>
          </a:xfrm>
        </p:grpSpPr>
        <p:sp>
          <p:nvSpPr>
            <p:cNvPr id="19478" name="Oval 5"/>
            <p:cNvSpPr>
              <a:spLocks noChangeArrowheads="1"/>
            </p:cNvSpPr>
            <p:nvPr/>
          </p:nvSpPr>
          <p:spPr bwMode="auto">
            <a:xfrm>
              <a:off x="352" y="1456"/>
              <a:ext cx="1216" cy="1168"/>
            </a:xfrm>
            <a:prstGeom prst="ellipse">
              <a:avLst/>
            </a:prstGeom>
            <a:solidFill>
              <a:srgbClr val="FAFD00"/>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9479" name="Rectangle 6"/>
            <p:cNvSpPr>
              <a:spLocks noChangeArrowheads="1"/>
            </p:cNvSpPr>
            <p:nvPr/>
          </p:nvSpPr>
          <p:spPr bwMode="auto">
            <a:xfrm>
              <a:off x="471" y="1566"/>
              <a:ext cx="970" cy="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200" b="1"/>
                <a:t>     O</a:t>
              </a:r>
            </a:p>
            <a:p>
              <a:pPr eaLnBrk="0" hangingPunct="0"/>
              <a:r>
                <a:rPr lang="en-US" sz="3200" b="1"/>
                <a:t>O=P-O</a:t>
              </a:r>
            </a:p>
            <a:p>
              <a:pPr eaLnBrk="0" hangingPunct="0"/>
              <a:r>
                <a:rPr lang="en-US" sz="3200" b="1"/>
                <a:t>     O</a:t>
              </a:r>
            </a:p>
          </p:txBody>
        </p:sp>
        <p:sp>
          <p:nvSpPr>
            <p:cNvPr id="7175" name="Rectangle 7"/>
            <p:cNvSpPr>
              <a:spLocks noChangeArrowheads="1"/>
            </p:cNvSpPr>
            <p:nvPr/>
          </p:nvSpPr>
          <p:spPr bwMode="auto">
            <a:xfrm>
              <a:off x="375" y="903"/>
              <a:ext cx="1039"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defRPr/>
              </a:pPr>
              <a:r>
                <a:rPr lang="en-US" sz="2400" b="1">
                  <a:effectLst>
                    <a:outerShdw blurRad="38100" dist="38100" dir="2700000" algn="tl">
                      <a:srgbClr val="C0C0C0"/>
                    </a:outerShdw>
                  </a:effectLst>
                </a:rPr>
                <a:t>Phosphate</a:t>
              </a:r>
            </a:p>
            <a:p>
              <a:pPr eaLnBrk="0" hangingPunct="0">
                <a:defRPr/>
              </a:pPr>
              <a:r>
                <a:rPr lang="en-US" sz="2400" b="1">
                  <a:effectLst>
                    <a:outerShdw blurRad="38100" dist="38100" dir="2700000" algn="tl">
                      <a:srgbClr val="C0C0C0"/>
                    </a:outerShdw>
                  </a:effectLst>
                </a:rPr>
                <a:t>    Group</a:t>
              </a:r>
            </a:p>
          </p:txBody>
        </p:sp>
        <p:sp>
          <p:nvSpPr>
            <p:cNvPr id="19481" name="Line 8"/>
            <p:cNvSpPr>
              <a:spLocks noChangeShapeType="1"/>
            </p:cNvSpPr>
            <p:nvPr/>
          </p:nvSpPr>
          <p:spPr bwMode="auto">
            <a:xfrm flipV="1">
              <a:off x="1008" y="2096"/>
              <a:ext cx="0" cy="12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9482" name="Line 9"/>
            <p:cNvSpPr>
              <a:spLocks noChangeShapeType="1"/>
            </p:cNvSpPr>
            <p:nvPr/>
          </p:nvSpPr>
          <p:spPr bwMode="auto">
            <a:xfrm flipV="1">
              <a:off x="1008" y="1808"/>
              <a:ext cx="0" cy="12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9483" name="Line 10"/>
            <p:cNvSpPr>
              <a:spLocks noChangeShapeType="1"/>
            </p:cNvSpPr>
            <p:nvPr/>
          </p:nvSpPr>
          <p:spPr bwMode="auto">
            <a:xfrm>
              <a:off x="1360" y="2064"/>
              <a:ext cx="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grpSp>
        <p:nvGrpSpPr>
          <p:cNvPr id="7179" name="Group 11"/>
          <p:cNvGrpSpPr>
            <a:grpSpLocks/>
          </p:cNvGrpSpPr>
          <p:nvPr/>
        </p:nvGrpSpPr>
        <p:grpSpPr bwMode="auto">
          <a:xfrm>
            <a:off x="5126038" y="2057400"/>
            <a:ext cx="3749675" cy="3598863"/>
            <a:chOff x="3376" y="1264"/>
            <a:chExt cx="2362" cy="2267"/>
          </a:xfrm>
        </p:grpSpPr>
        <p:sp>
          <p:nvSpPr>
            <p:cNvPr id="19474" name="AutoShape 12"/>
            <p:cNvSpPr>
              <a:spLocks noChangeArrowheads="1"/>
            </p:cNvSpPr>
            <p:nvPr/>
          </p:nvSpPr>
          <p:spPr bwMode="auto">
            <a:xfrm rot="1800000">
              <a:off x="3376" y="1264"/>
              <a:ext cx="1552" cy="1360"/>
            </a:xfrm>
            <a:prstGeom prst="hexagon">
              <a:avLst>
                <a:gd name="adj" fmla="val 28524"/>
                <a:gd name="vf" fmla="val 115470"/>
              </a:avLst>
            </a:prstGeom>
            <a:solidFill>
              <a:schemeClr val="bg2"/>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9475" name="Rectangle 13"/>
            <p:cNvSpPr>
              <a:spLocks noChangeArrowheads="1"/>
            </p:cNvSpPr>
            <p:nvPr/>
          </p:nvSpPr>
          <p:spPr bwMode="auto">
            <a:xfrm>
              <a:off x="4023" y="2746"/>
              <a:ext cx="29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N</a:t>
              </a:r>
            </a:p>
          </p:txBody>
        </p:sp>
        <p:sp>
          <p:nvSpPr>
            <p:cNvPr id="19476" name="Line 14"/>
            <p:cNvSpPr>
              <a:spLocks noChangeShapeType="1"/>
            </p:cNvSpPr>
            <p:nvPr/>
          </p:nvSpPr>
          <p:spPr bwMode="auto">
            <a:xfrm flipV="1">
              <a:off x="3504" y="2736"/>
              <a:ext cx="624" cy="43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7183" name="Rectangle 15"/>
            <p:cNvSpPr>
              <a:spLocks noChangeArrowheads="1"/>
            </p:cNvSpPr>
            <p:nvPr/>
          </p:nvSpPr>
          <p:spPr bwMode="auto">
            <a:xfrm>
              <a:off x="4023" y="3015"/>
              <a:ext cx="1715"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defRPr/>
              </a:pPr>
              <a:r>
                <a:rPr lang="en-US" sz="2400" b="1">
                  <a:solidFill>
                    <a:srgbClr val="316501"/>
                  </a:solidFill>
                  <a:effectLst>
                    <a:outerShdw blurRad="38100" dist="38100" dir="2700000" algn="tl">
                      <a:srgbClr val="C0C0C0"/>
                    </a:outerShdw>
                  </a:effectLst>
                </a:rPr>
                <a:t>Nitrogenous base</a:t>
              </a:r>
            </a:p>
            <a:p>
              <a:pPr eaLnBrk="0" hangingPunct="0">
                <a:defRPr/>
              </a:pPr>
              <a:r>
                <a:rPr lang="en-US" sz="2400" b="1">
                  <a:solidFill>
                    <a:srgbClr val="316501"/>
                  </a:solidFill>
                  <a:effectLst>
                    <a:outerShdw blurRad="38100" dist="38100" dir="2700000" algn="tl">
                      <a:srgbClr val="C0C0C0"/>
                    </a:outerShdw>
                  </a:effectLst>
                </a:rPr>
                <a:t> (A, G, C, or T)</a:t>
              </a:r>
            </a:p>
          </p:txBody>
        </p:sp>
      </p:grpSp>
      <p:grpSp>
        <p:nvGrpSpPr>
          <p:cNvPr id="7184" name="Group 16"/>
          <p:cNvGrpSpPr>
            <a:grpSpLocks/>
          </p:cNvGrpSpPr>
          <p:nvPr/>
        </p:nvGrpSpPr>
        <p:grpSpPr bwMode="auto">
          <a:xfrm>
            <a:off x="900113" y="2797175"/>
            <a:ext cx="5135562" cy="4021138"/>
            <a:chOff x="567" y="1762"/>
            <a:chExt cx="3235" cy="2533"/>
          </a:xfrm>
        </p:grpSpPr>
        <p:sp>
          <p:nvSpPr>
            <p:cNvPr id="19464" name="Rectangle 17"/>
            <p:cNvSpPr>
              <a:spLocks noChangeArrowheads="1"/>
            </p:cNvSpPr>
            <p:nvPr/>
          </p:nvSpPr>
          <p:spPr bwMode="auto">
            <a:xfrm>
              <a:off x="1767" y="1882"/>
              <a:ext cx="56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CH2</a:t>
              </a:r>
            </a:p>
          </p:txBody>
        </p:sp>
        <p:sp>
          <p:nvSpPr>
            <p:cNvPr id="19465" name="Line 18"/>
            <p:cNvSpPr>
              <a:spLocks noChangeShapeType="1"/>
            </p:cNvSpPr>
            <p:nvPr/>
          </p:nvSpPr>
          <p:spPr bwMode="auto">
            <a:xfrm>
              <a:off x="1872" y="2176"/>
              <a:ext cx="96" cy="94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9466" name="Rectangle 19"/>
            <p:cNvSpPr>
              <a:spLocks noChangeArrowheads="1"/>
            </p:cNvSpPr>
            <p:nvPr/>
          </p:nvSpPr>
          <p:spPr bwMode="auto">
            <a:xfrm>
              <a:off x="2583" y="2410"/>
              <a:ext cx="29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O</a:t>
              </a:r>
            </a:p>
          </p:txBody>
        </p:sp>
        <p:sp>
          <p:nvSpPr>
            <p:cNvPr id="19467" name="Rectangle 20"/>
            <p:cNvSpPr>
              <a:spLocks noChangeArrowheads="1"/>
            </p:cNvSpPr>
            <p:nvPr/>
          </p:nvSpPr>
          <p:spPr bwMode="auto">
            <a:xfrm>
              <a:off x="3456" y="3168"/>
              <a:ext cx="34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C</a:t>
              </a:r>
              <a:r>
                <a:rPr lang="en-US" sz="2800" b="1" baseline="30000">
                  <a:solidFill>
                    <a:srgbClr val="A50021"/>
                  </a:solidFill>
                </a:rPr>
                <a:t>1</a:t>
              </a:r>
            </a:p>
          </p:txBody>
        </p:sp>
        <p:sp>
          <p:nvSpPr>
            <p:cNvPr id="19468" name="Rectangle 21"/>
            <p:cNvSpPr>
              <a:spLocks noChangeArrowheads="1"/>
            </p:cNvSpPr>
            <p:nvPr/>
          </p:nvSpPr>
          <p:spPr bwMode="auto">
            <a:xfrm>
              <a:off x="1680" y="3216"/>
              <a:ext cx="34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C</a:t>
              </a:r>
              <a:r>
                <a:rPr lang="en-US" sz="2800" b="1" baseline="30000">
                  <a:solidFill>
                    <a:srgbClr val="A50021"/>
                  </a:solidFill>
                </a:rPr>
                <a:t>4</a:t>
              </a:r>
            </a:p>
          </p:txBody>
        </p:sp>
        <p:sp>
          <p:nvSpPr>
            <p:cNvPr id="19469" name="Rectangle 22"/>
            <p:cNvSpPr>
              <a:spLocks noChangeArrowheads="1"/>
            </p:cNvSpPr>
            <p:nvPr/>
          </p:nvSpPr>
          <p:spPr bwMode="auto">
            <a:xfrm>
              <a:off x="2007" y="3970"/>
              <a:ext cx="34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C</a:t>
              </a:r>
              <a:r>
                <a:rPr lang="en-US" sz="2800" b="1" baseline="30000">
                  <a:solidFill>
                    <a:srgbClr val="A50021"/>
                  </a:solidFill>
                </a:rPr>
                <a:t>3</a:t>
              </a:r>
            </a:p>
          </p:txBody>
        </p:sp>
        <p:sp>
          <p:nvSpPr>
            <p:cNvPr id="19470" name="Rectangle 23"/>
            <p:cNvSpPr>
              <a:spLocks noChangeArrowheads="1"/>
            </p:cNvSpPr>
            <p:nvPr/>
          </p:nvSpPr>
          <p:spPr bwMode="auto">
            <a:xfrm>
              <a:off x="3015" y="3970"/>
              <a:ext cx="34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C</a:t>
              </a:r>
              <a:r>
                <a:rPr lang="en-US" sz="2800" b="1" baseline="30000">
                  <a:solidFill>
                    <a:srgbClr val="A50021"/>
                  </a:solidFill>
                </a:rPr>
                <a:t>2</a:t>
              </a:r>
            </a:p>
          </p:txBody>
        </p:sp>
        <p:sp>
          <p:nvSpPr>
            <p:cNvPr id="19471" name="Rectangle 24"/>
            <p:cNvSpPr>
              <a:spLocks noChangeArrowheads="1"/>
            </p:cNvSpPr>
            <p:nvPr/>
          </p:nvSpPr>
          <p:spPr bwMode="auto">
            <a:xfrm>
              <a:off x="1863" y="1762"/>
              <a:ext cx="20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1">
                  <a:solidFill>
                    <a:srgbClr val="A50021"/>
                  </a:solidFill>
                </a:rPr>
                <a:t>5</a:t>
              </a:r>
            </a:p>
          </p:txBody>
        </p:sp>
        <p:sp>
          <p:nvSpPr>
            <p:cNvPr id="7193" name="Rectangle 25"/>
            <p:cNvSpPr>
              <a:spLocks noChangeArrowheads="1"/>
            </p:cNvSpPr>
            <p:nvPr/>
          </p:nvSpPr>
          <p:spPr bwMode="auto">
            <a:xfrm>
              <a:off x="567" y="3543"/>
              <a:ext cx="1355"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defRPr/>
              </a:pPr>
              <a:r>
                <a:rPr lang="en-US" sz="2400" b="1">
                  <a:effectLst>
                    <a:outerShdw blurRad="38100" dist="38100" dir="2700000" algn="tl">
                      <a:srgbClr val="C0C0C0"/>
                    </a:outerShdw>
                  </a:effectLst>
                </a:rPr>
                <a:t>      </a:t>
              </a:r>
              <a:r>
                <a:rPr lang="en-US" sz="2400" b="1">
                  <a:solidFill>
                    <a:srgbClr val="9234DB"/>
                  </a:solidFill>
                  <a:effectLst>
                    <a:outerShdw blurRad="38100" dist="38100" dir="2700000" algn="tl">
                      <a:srgbClr val="C0C0C0"/>
                    </a:outerShdw>
                  </a:effectLst>
                </a:rPr>
                <a:t>Sugar</a:t>
              </a:r>
            </a:p>
            <a:p>
              <a:pPr eaLnBrk="0" hangingPunct="0">
                <a:defRPr/>
              </a:pPr>
              <a:r>
                <a:rPr lang="en-US" sz="2400" b="1">
                  <a:solidFill>
                    <a:srgbClr val="9234DB"/>
                  </a:solidFill>
                  <a:effectLst>
                    <a:outerShdw blurRad="38100" dist="38100" dir="2700000" algn="tl">
                      <a:srgbClr val="C0C0C0"/>
                    </a:outerShdw>
                  </a:effectLst>
                </a:rPr>
                <a:t>(deoxyribose)</a:t>
              </a:r>
            </a:p>
          </p:txBody>
        </p:sp>
        <p:sp>
          <p:nvSpPr>
            <p:cNvPr id="19473" name="AutoShape 26"/>
            <p:cNvSpPr>
              <a:spLocks noChangeArrowheads="1"/>
            </p:cNvSpPr>
            <p:nvPr/>
          </p:nvSpPr>
          <p:spPr bwMode="auto">
            <a:xfrm>
              <a:off x="2016" y="2688"/>
              <a:ext cx="1440" cy="1296"/>
            </a:xfrm>
            <a:prstGeom prst="pentagon">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spTree>
    <p:extLst>
      <p:ext uri="{BB962C8B-B14F-4D97-AF65-F5344CB8AC3E}">
        <p14:creationId xmlns:p14="http://schemas.microsoft.com/office/powerpoint/2010/main" val="1910207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84"/>
                                        </p:tgtEl>
                                        <p:attrNameLst>
                                          <p:attrName>style.visibility</p:attrName>
                                        </p:attrNameLst>
                                      </p:cBhvr>
                                      <p:to>
                                        <p:strVal val="visible"/>
                                      </p:to>
                                    </p:set>
                                    <p:anim calcmode="lin" valueType="num">
                                      <p:cBhvr additive="base">
                                        <p:cTn id="13" dur="500" fill="hold"/>
                                        <p:tgtEl>
                                          <p:spTgt spid="7184"/>
                                        </p:tgtEl>
                                        <p:attrNameLst>
                                          <p:attrName>ppt_x</p:attrName>
                                        </p:attrNameLst>
                                      </p:cBhvr>
                                      <p:tavLst>
                                        <p:tav tm="0">
                                          <p:val>
                                            <p:strVal val="#ppt_x"/>
                                          </p:val>
                                        </p:tav>
                                        <p:tav tm="100000">
                                          <p:val>
                                            <p:strVal val="#ppt_x"/>
                                          </p:val>
                                        </p:tav>
                                      </p:tavLst>
                                    </p:anim>
                                    <p:anim calcmode="lin" valueType="num">
                                      <p:cBhvr additive="base">
                                        <p:cTn id="14"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179"/>
                                        </p:tgtEl>
                                        <p:attrNameLst>
                                          <p:attrName>style.visibility</p:attrName>
                                        </p:attrNameLst>
                                      </p:cBhvr>
                                      <p:to>
                                        <p:strVal val="visible"/>
                                      </p:to>
                                    </p:set>
                                    <p:anim calcmode="lin" valueType="num">
                                      <p:cBhvr additive="base">
                                        <p:cTn id="19" dur="500" fill="hold"/>
                                        <p:tgtEl>
                                          <p:spTgt spid="7179"/>
                                        </p:tgtEl>
                                        <p:attrNameLst>
                                          <p:attrName>ppt_x</p:attrName>
                                        </p:attrNameLst>
                                      </p:cBhvr>
                                      <p:tavLst>
                                        <p:tav tm="0">
                                          <p:val>
                                            <p:strVal val="1+#ppt_w/2"/>
                                          </p:val>
                                        </p:tav>
                                        <p:tav tm="100000">
                                          <p:val>
                                            <p:strVal val="#ppt_x"/>
                                          </p:val>
                                        </p:tav>
                                      </p:tavLst>
                                    </p:anim>
                                    <p:anim calcmode="lin" valueType="num">
                                      <p:cBhvr additive="base">
                                        <p:cTn id="20"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smtClean="0"/>
              <a:t>Point Mutations</a:t>
            </a:r>
            <a:endParaRPr lang="en-NZ" dirty="0"/>
          </a:p>
        </p:txBody>
      </p:sp>
      <p:sp>
        <p:nvSpPr>
          <p:cNvPr id="3" name="Content Placeholder 2"/>
          <p:cNvSpPr>
            <a:spLocks noGrp="1"/>
          </p:cNvSpPr>
          <p:nvPr>
            <p:ph idx="1"/>
          </p:nvPr>
        </p:nvSpPr>
        <p:spPr>
          <a:xfrm>
            <a:off x="457200" y="1600200"/>
            <a:ext cx="3538736" cy="4525963"/>
          </a:xfrm>
        </p:spPr>
        <p:txBody>
          <a:bodyPr/>
          <a:lstStyle/>
          <a:p>
            <a:r>
              <a:rPr lang="en-NZ" dirty="0" smtClean="0"/>
              <a:t>Where a base is changed through substitution, addition or deletion. </a:t>
            </a:r>
            <a:endParaRPr lang="en-N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692696"/>
            <a:ext cx="439101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3296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smtClean="0"/>
              <a:t> </a:t>
            </a:r>
            <a:endParaRPr lang="en-NZ" dirty="0"/>
          </a:p>
        </p:txBody>
      </p:sp>
      <p:sp>
        <p:nvSpPr>
          <p:cNvPr id="5" name="Content Placeholder 4"/>
          <p:cNvSpPr>
            <a:spLocks noGrp="1"/>
          </p:cNvSpPr>
          <p:nvPr>
            <p:ph idx="1"/>
          </p:nvPr>
        </p:nvSpPr>
        <p:spPr>
          <a:xfrm>
            <a:off x="251519" y="260649"/>
            <a:ext cx="5201447" cy="3024335"/>
          </a:xfrm>
        </p:spPr>
        <p:txBody>
          <a:bodyPr/>
          <a:lstStyle/>
          <a:p>
            <a:pPr marL="0" indent="0">
              <a:buNone/>
            </a:pPr>
            <a:r>
              <a:rPr lang="en-NZ" b="1" dirty="0" smtClean="0"/>
              <a:t>Sickle Cell Anaemia</a:t>
            </a:r>
          </a:p>
          <a:p>
            <a:pPr lvl="1"/>
            <a:r>
              <a:rPr lang="en-NZ" dirty="0" smtClean="0"/>
              <a:t>CH 11 </a:t>
            </a:r>
          </a:p>
          <a:p>
            <a:pPr lvl="1"/>
            <a:r>
              <a:rPr lang="en-NZ" dirty="0" smtClean="0"/>
              <a:t>Substitution (A instead of T)</a:t>
            </a:r>
          </a:p>
          <a:p>
            <a:pPr lvl="1"/>
            <a:r>
              <a:rPr lang="en-NZ" dirty="0" smtClean="0"/>
              <a:t>Missense Mutation.</a:t>
            </a:r>
            <a:endParaRPr lang="en-NZ"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967" y="97920"/>
            <a:ext cx="3684493" cy="676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1" y="3815894"/>
            <a:ext cx="5452511" cy="297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8772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Mutations</a:t>
            </a:r>
            <a:endParaRPr lang="en-NZ" dirty="0"/>
          </a:p>
        </p:txBody>
      </p:sp>
      <p:sp>
        <p:nvSpPr>
          <p:cNvPr id="3" name="Content Placeholder 2"/>
          <p:cNvSpPr>
            <a:spLocks noGrp="1"/>
          </p:cNvSpPr>
          <p:nvPr>
            <p:ph idx="1"/>
          </p:nvPr>
        </p:nvSpPr>
        <p:spPr/>
        <p:txBody>
          <a:bodyPr>
            <a:normAutofit fontScale="92500" lnSpcReduction="20000"/>
          </a:bodyPr>
          <a:lstStyle/>
          <a:p>
            <a:pPr marL="0" indent="0">
              <a:buNone/>
            </a:pPr>
            <a:r>
              <a:rPr lang="en-NZ" dirty="0" smtClean="0"/>
              <a:t>There are three types of point mutations</a:t>
            </a:r>
          </a:p>
          <a:p>
            <a:pPr marL="514350" indent="-514350">
              <a:buFont typeface="+mj-lt"/>
              <a:buAutoNum type="arabicPeriod"/>
            </a:pPr>
            <a:r>
              <a:rPr lang="en-NZ" dirty="0" smtClean="0"/>
              <a:t>Missense </a:t>
            </a:r>
          </a:p>
          <a:p>
            <a:pPr marL="914400" lvl="1" indent="-514350">
              <a:buFont typeface="Arial" pitchFamily="34" charset="0"/>
              <a:buChar char="•"/>
            </a:pPr>
            <a:r>
              <a:rPr lang="en-NZ" dirty="0"/>
              <a:t>The change will result in a different amino acid coded </a:t>
            </a:r>
            <a:r>
              <a:rPr lang="en-NZ" dirty="0" smtClean="0"/>
              <a:t>for.</a:t>
            </a:r>
          </a:p>
          <a:p>
            <a:pPr marL="514350" indent="-514350">
              <a:buFont typeface="+mj-lt"/>
              <a:buAutoNum type="arabicPeriod"/>
            </a:pPr>
            <a:r>
              <a:rPr lang="en-NZ" dirty="0" smtClean="0"/>
              <a:t>Silent</a:t>
            </a:r>
          </a:p>
          <a:p>
            <a:pPr marL="914400" lvl="1" indent="-514350">
              <a:buFont typeface="Arial" pitchFamily="34" charset="0"/>
              <a:buChar char="•"/>
            </a:pPr>
            <a:r>
              <a:rPr lang="en-NZ" dirty="0" smtClean="0"/>
              <a:t>The </a:t>
            </a:r>
            <a:r>
              <a:rPr lang="en-NZ" dirty="0"/>
              <a:t>same amino acid is coded for – the protein amino acid sequence is the same.</a:t>
            </a:r>
          </a:p>
          <a:p>
            <a:pPr marL="400050" lvl="1" indent="0">
              <a:buNone/>
            </a:pPr>
            <a:endParaRPr lang="en-NZ" dirty="0" smtClean="0"/>
          </a:p>
          <a:p>
            <a:pPr marL="514350" indent="-514350">
              <a:buFont typeface="+mj-lt"/>
              <a:buAutoNum type="arabicPeriod"/>
            </a:pPr>
            <a:r>
              <a:rPr lang="en-NZ" dirty="0" smtClean="0"/>
              <a:t>Nonsense</a:t>
            </a:r>
          </a:p>
          <a:p>
            <a:pPr lvl="1">
              <a:buFont typeface="Arial" pitchFamily="34" charset="0"/>
              <a:buChar char="•"/>
            </a:pPr>
            <a:r>
              <a:rPr lang="en-NZ" dirty="0" smtClean="0"/>
              <a:t>The change causes a stop codon to be produced; the protein is shorter. </a:t>
            </a:r>
            <a:endParaRPr lang="en-NZ" dirty="0"/>
          </a:p>
        </p:txBody>
      </p:sp>
    </p:spTree>
    <p:extLst>
      <p:ext uri="{BB962C8B-B14F-4D97-AF65-F5344CB8AC3E}">
        <p14:creationId xmlns:p14="http://schemas.microsoft.com/office/powerpoint/2010/main" val="3120661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err="1" smtClean="0"/>
              <a:t>Ie</a:t>
            </a:r>
            <a:r>
              <a:rPr lang="en-NZ" dirty="0" smtClean="0"/>
              <a:t>.</a:t>
            </a:r>
            <a:endParaRPr lang="en-NZ" dirty="0"/>
          </a:p>
        </p:txBody>
      </p:sp>
      <p:sp>
        <p:nvSpPr>
          <p:cNvPr id="3" name="Content Placeholder 2"/>
          <p:cNvSpPr>
            <a:spLocks noGrp="1"/>
          </p:cNvSpPr>
          <p:nvPr>
            <p:ph idx="1"/>
          </p:nvPr>
        </p:nvSpPr>
        <p:spPr/>
        <p:txBody>
          <a:bodyPr/>
          <a:lstStyle/>
          <a:p>
            <a:endParaRPr lang="en-N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72199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98" y="3140968"/>
            <a:ext cx="75098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15616" y="6165304"/>
            <a:ext cx="43924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743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err="1" smtClean="0"/>
              <a:t>Ie</a:t>
            </a:r>
            <a:r>
              <a:rPr lang="en-NZ" dirty="0" smtClean="0"/>
              <a:t>. </a:t>
            </a:r>
            <a:endParaRPr lang="en-NZ" dirty="0"/>
          </a:p>
        </p:txBody>
      </p:sp>
      <p:sp>
        <p:nvSpPr>
          <p:cNvPr id="3" name="Content Placeholder 2"/>
          <p:cNvSpPr>
            <a:spLocks noGrp="1"/>
          </p:cNvSpPr>
          <p:nvPr>
            <p:ph idx="1"/>
          </p:nvPr>
        </p:nvSpPr>
        <p:spPr/>
        <p:txBody>
          <a:bodyPr/>
          <a:lstStyle/>
          <a:p>
            <a:endParaRPr lang="en-N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0648"/>
            <a:ext cx="72199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96952"/>
            <a:ext cx="712058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31640" y="5949280"/>
            <a:ext cx="64087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900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err="1" smtClean="0"/>
              <a:t>Ie</a:t>
            </a:r>
            <a:r>
              <a:rPr lang="en-NZ" dirty="0" smtClean="0"/>
              <a:t>. </a:t>
            </a:r>
            <a:endParaRPr lang="en-NZ" dirty="0"/>
          </a:p>
        </p:txBody>
      </p:sp>
      <p:sp>
        <p:nvSpPr>
          <p:cNvPr id="3" name="Content Placeholder 2"/>
          <p:cNvSpPr>
            <a:spLocks noGrp="1"/>
          </p:cNvSpPr>
          <p:nvPr>
            <p:ph idx="1"/>
          </p:nvPr>
        </p:nvSpPr>
        <p:spPr/>
        <p:txBody>
          <a:bodyPr/>
          <a:lstStyle/>
          <a:p>
            <a:endParaRPr lang="en-N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0648"/>
            <a:ext cx="72199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24944"/>
            <a:ext cx="7920880" cy="373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5576" y="6165304"/>
            <a:ext cx="65527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343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err="1" smtClean="0"/>
              <a:t>Ie</a:t>
            </a:r>
            <a:r>
              <a:rPr lang="en-NZ" dirty="0" smtClean="0"/>
              <a:t>. </a:t>
            </a:r>
            <a:endParaRPr lang="en-NZ" dirty="0"/>
          </a:p>
        </p:txBody>
      </p:sp>
      <p:sp>
        <p:nvSpPr>
          <p:cNvPr id="3" name="Content Placeholder 2"/>
          <p:cNvSpPr>
            <a:spLocks noGrp="1"/>
          </p:cNvSpPr>
          <p:nvPr>
            <p:ph idx="1"/>
          </p:nvPr>
        </p:nvSpPr>
        <p:spPr/>
        <p:txBody>
          <a:bodyPr/>
          <a:lstStyle/>
          <a:p>
            <a:endParaRPr lang="en-N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0648"/>
            <a:ext cx="72199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068960"/>
            <a:ext cx="755268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74143" y="6309320"/>
            <a:ext cx="43924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343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16" y="2913472"/>
            <a:ext cx="7820967"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mtClean="0"/>
              <a:t>Ie. </a:t>
            </a:r>
            <a:endParaRPr lang="en-NZ"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60648"/>
            <a:ext cx="72199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61516" y="6250992"/>
            <a:ext cx="43924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331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FRAMESHIFT</a:t>
            </a:r>
            <a:endParaRPr lang="en-NZ" dirty="0"/>
          </a:p>
        </p:txBody>
      </p:sp>
      <p:sp>
        <p:nvSpPr>
          <p:cNvPr id="3" name="Content Placeholder 2"/>
          <p:cNvSpPr>
            <a:spLocks noGrp="1"/>
          </p:cNvSpPr>
          <p:nvPr>
            <p:ph idx="1"/>
          </p:nvPr>
        </p:nvSpPr>
        <p:spPr>
          <a:xfrm>
            <a:off x="4283968" y="1280318"/>
            <a:ext cx="4752528" cy="5389042"/>
          </a:xfrm>
        </p:spPr>
        <p:txBody>
          <a:bodyPr>
            <a:normAutofit/>
          </a:bodyPr>
          <a:lstStyle/>
          <a:p>
            <a:pPr marL="0" indent="0">
              <a:buNone/>
            </a:pPr>
            <a:r>
              <a:rPr lang="en-NZ" dirty="0" err="1" smtClean="0"/>
              <a:t>Frameshift</a:t>
            </a:r>
            <a:r>
              <a:rPr lang="en-NZ" dirty="0" smtClean="0"/>
              <a:t> mutations (caused by base addition or deletion) are the most detrimental. They effect every triplet and therefore codon downstream from where the mutation occurred. Therefore changing the amino acid sequence significantly.   </a:t>
            </a:r>
            <a:endParaRPr lang="en-N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4061643" cy="381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8386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Explain the effects of each type of mutation &amp; how it could affect the organism it occurs in. </a:t>
            </a:r>
            <a:br>
              <a:rPr lang="en-NZ" dirty="0"/>
            </a:br>
            <a:endParaRPr lang="en-NZ" dirty="0"/>
          </a:p>
        </p:txBody>
      </p:sp>
      <p:sp>
        <p:nvSpPr>
          <p:cNvPr id="3" name="Content Placeholder 2"/>
          <p:cNvSpPr>
            <a:spLocks noGrp="1"/>
          </p:cNvSpPr>
          <p:nvPr>
            <p:ph idx="1"/>
          </p:nvPr>
        </p:nvSpPr>
        <p:spPr>
          <a:xfrm>
            <a:off x="251520" y="1600200"/>
            <a:ext cx="8435280" cy="5141168"/>
          </a:xfrm>
        </p:spPr>
        <p:txBody>
          <a:bodyPr>
            <a:normAutofit fontScale="62500" lnSpcReduction="20000"/>
          </a:bodyPr>
          <a:lstStyle/>
          <a:p>
            <a:r>
              <a:rPr lang="en-NZ" b="1" dirty="0"/>
              <a:t>Substitution mutations could have a variety of effects. They could occur and not affect the organism via a silent mutation (usually in the 3</a:t>
            </a:r>
            <a:r>
              <a:rPr lang="en-NZ" b="1" baseline="30000" dirty="0"/>
              <a:t>rd</a:t>
            </a:r>
            <a:r>
              <a:rPr lang="en-NZ" b="1" dirty="0"/>
              <a:t> position of the codon) until perhaps another mutation occurs (in the 2</a:t>
            </a:r>
            <a:r>
              <a:rPr lang="en-NZ" b="1" baseline="30000" dirty="0"/>
              <a:t>nd</a:t>
            </a:r>
            <a:r>
              <a:rPr lang="en-NZ" b="1" dirty="0"/>
              <a:t> or 1</a:t>
            </a:r>
            <a:r>
              <a:rPr lang="en-NZ" b="1" baseline="30000" dirty="0"/>
              <a:t>st</a:t>
            </a:r>
            <a:r>
              <a:rPr lang="en-NZ" b="1" dirty="0"/>
              <a:t> position) and this changes the amino acid produced making it a missense mutation. Rarely this will be beneficial and selected for in an environment, it increases the genetic diversity of a population. Furthermore if a substitution mutation occurs to make the codon a stop codon it would be a nonsense mutation and render the gene non-functional as the full polypeptide chain would no longer be made and hence no functional protein.</a:t>
            </a:r>
            <a:endParaRPr lang="en-NZ" dirty="0"/>
          </a:p>
          <a:p>
            <a:r>
              <a:rPr lang="en-NZ" b="1" dirty="0"/>
              <a:t>Lastly there are the addition and deletion mutations these have the most severe effects, especially if they occur towards the start of the gene. This is because a </a:t>
            </a:r>
            <a:r>
              <a:rPr lang="en-NZ" b="1" dirty="0" err="1"/>
              <a:t>frameshift</a:t>
            </a:r>
            <a:r>
              <a:rPr lang="en-NZ" b="1" dirty="0"/>
              <a:t> mutation will cause all the codons downstream from it to be read differently and significantly change the Amino Acid sequence coded for, so a </a:t>
            </a:r>
            <a:r>
              <a:rPr lang="en-NZ" b="1" dirty="0" err="1"/>
              <a:t>nonfunction</a:t>
            </a:r>
            <a:r>
              <a:rPr lang="en-NZ" b="1" dirty="0"/>
              <a:t> protein is produced. </a:t>
            </a:r>
            <a:endParaRPr lang="en-NZ" dirty="0"/>
          </a:p>
          <a:p>
            <a:r>
              <a:rPr lang="en-NZ" b="1" dirty="0"/>
              <a:t>If the gene in which the mutation occurs produces proteins essential for life the individual will die, however if the </a:t>
            </a:r>
            <a:r>
              <a:rPr lang="en-NZ" b="1" dirty="0" err="1"/>
              <a:t>protins</a:t>
            </a:r>
            <a:r>
              <a:rPr lang="en-NZ" b="1" dirty="0"/>
              <a:t> produced are not essential for life the individual could live but perhaps be limited by not certain proteins produced. </a:t>
            </a:r>
            <a:endParaRPr lang="en-NZ" dirty="0"/>
          </a:p>
          <a:p>
            <a:endParaRPr lang="en-NZ" dirty="0"/>
          </a:p>
        </p:txBody>
      </p:sp>
    </p:spTree>
    <p:extLst>
      <p:ext uri="{BB962C8B-B14F-4D97-AF65-F5344CB8AC3E}">
        <p14:creationId xmlns:p14="http://schemas.microsoft.com/office/powerpoint/2010/main" val="3997049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941029"/>
            <a:ext cx="4875684" cy="555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5"/>
          <p:cNvSpPr>
            <a:spLocks noGrp="1" noChangeArrowheads="1"/>
          </p:cNvSpPr>
          <p:nvPr>
            <p:ph type="title" idx="4294967295"/>
          </p:nvPr>
        </p:nvSpPr>
        <p:spPr>
          <a:xfrm>
            <a:off x="395536" y="3473"/>
            <a:ext cx="8229600" cy="1143000"/>
          </a:xfrm>
        </p:spPr>
        <p:txBody>
          <a:bodyPr/>
          <a:lstStyle/>
          <a:p>
            <a:pPr eaLnBrk="1" hangingPunct="1"/>
            <a:r>
              <a:rPr lang="en-US" dirty="0" smtClean="0"/>
              <a:t>Bases</a:t>
            </a:r>
          </a:p>
        </p:txBody>
      </p:sp>
      <p:sp>
        <p:nvSpPr>
          <p:cNvPr id="2" name="Rectangle 1"/>
          <p:cNvSpPr/>
          <p:nvPr/>
        </p:nvSpPr>
        <p:spPr>
          <a:xfrm>
            <a:off x="139006" y="2636912"/>
            <a:ext cx="374441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smtClean="0"/>
              <a:t>Weak hydrogen bonds hold the bases together</a:t>
            </a:r>
            <a:r>
              <a:rPr lang="en-NZ" sz="2000" dirty="0" smtClean="0"/>
              <a:t>. </a:t>
            </a:r>
            <a:endParaRPr lang="en-NZ" sz="2000" dirty="0"/>
          </a:p>
        </p:txBody>
      </p:sp>
    </p:spTree>
    <p:extLst>
      <p:ext uri="{BB962C8B-B14F-4D97-AF65-F5344CB8AC3E}">
        <p14:creationId xmlns:p14="http://schemas.microsoft.com/office/powerpoint/2010/main" val="307881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b="1" dirty="0"/>
              <a:t>Explain the effects of each type of mutation &amp; how it could affect the organism it occurs in. </a:t>
            </a:r>
          </a:p>
        </p:txBody>
      </p:sp>
      <p:sp>
        <p:nvSpPr>
          <p:cNvPr id="3" name="Content Placeholder 2"/>
          <p:cNvSpPr>
            <a:spLocks noGrp="1"/>
          </p:cNvSpPr>
          <p:nvPr>
            <p:ph idx="1"/>
          </p:nvPr>
        </p:nvSpPr>
        <p:spPr>
          <a:xfrm>
            <a:off x="251520" y="1600200"/>
            <a:ext cx="8435280" cy="5141168"/>
          </a:xfrm>
        </p:spPr>
        <p:txBody>
          <a:bodyPr>
            <a:normAutofit fontScale="85000" lnSpcReduction="10000"/>
          </a:bodyPr>
          <a:lstStyle/>
          <a:p>
            <a:r>
              <a:rPr lang="en-NZ" dirty="0"/>
              <a:t>Substitution mutations could have a variety of effects. They could occur and not affect the organism via a silent mutation (usually in the 3</a:t>
            </a:r>
            <a:r>
              <a:rPr lang="en-NZ" baseline="30000" dirty="0"/>
              <a:t>rd</a:t>
            </a:r>
            <a:r>
              <a:rPr lang="en-NZ" dirty="0"/>
              <a:t> position of the codon) until perhaps another mutation occurs (in the 2</a:t>
            </a:r>
            <a:r>
              <a:rPr lang="en-NZ" baseline="30000" dirty="0"/>
              <a:t>nd</a:t>
            </a:r>
            <a:r>
              <a:rPr lang="en-NZ" dirty="0"/>
              <a:t> or 1</a:t>
            </a:r>
            <a:r>
              <a:rPr lang="en-NZ" baseline="30000" dirty="0"/>
              <a:t>st</a:t>
            </a:r>
            <a:r>
              <a:rPr lang="en-NZ" dirty="0"/>
              <a:t> position) and this changes the amino acid produced making it a missense mutation. Rarely this will be beneficial and selected for in an </a:t>
            </a:r>
            <a:r>
              <a:rPr lang="en-NZ" dirty="0" smtClean="0"/>
              <a:t>environment</a:t>
            </a:r>
            <a:r>
              <a:rPr lang="en-NZ" dirty="0"/>
              <a:t> </a:t>
            </a:r>
            <a:r>
              <a:rPr lang="en-NZ" dirty="0" smtClean="0"/>
              <a:t>and </a:t>
            </a:r>
            <a:r>
              <a:rPr lang="en-NZ" dirty="0"/>
              <a:t>increases the genetic diversity of a population. Furthermore if a substitution mutation occurs to make the codon a stop codon it would be a nonsense mutation and render the gene non-functional as the full polypeptide chain would no longer be made and hence no functional protein.</a:t>
            </a:r>
          </a:p>
          <a:p>
            <a:endParaRPr lang="en-NZ" dirty="0"/>
          </a:p>
        </p:txBody>
      </p:sp>
    </p:spTree>
    <p:extLst>
      <p:ext uri="{BB962C8B-B14F-4D97-AF65-F5344CB8AC3E}">
        <p14:creationId xmlns:p14="http://schemas.microsoft.com/office/powerpoint/2010/main" val="29530855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b="1" dirty="0"/>
              <a:t>Explain the effects of each type of mutation &amp; how it could affect the organism it occurs in. </a:t>
            </a:r>
            <a:endParaRPr lang="en-NZ" b="1" dirty="0"/>
          </a:p>
        </p:txBody>
      </p:sp>
      <p:sp>
        <p:nvSpPr>
          <p:cNvPr id="3" name="Content Placeholder 2"/>
          <p:cNvSpPr>
            <a:spLocks noGrp="1"/>
          </p:cNvSpPr>
          <p:nvPr>
            <p:ph idx="1"/>
          </p:nvPr>
        </p:nvSpPr>
        <p:spPr>
          <a:xfrm>
            <a:off x="251520" y="1600200"/>
            <a:ext cx="8435280" cy="5141168"/>
          </a:xfrm>
        </p:spPr>
        <p:txBody>
          <a:bodyPr>
            <a:normAutofit/>
          </a:bodyPr>
          <a:lstStyle/>
          <a:p>
            <a:r>
              <a:rPr lang="en-NZ" dirty="0" smtClean="0"/>
              <a:t>Lastly </a:t>
            </a:r>
            <a:r>
              <a:rPr lang="en-NZ" dirty="0"/>
              <a:t>there are the addition and deletion mutations these have the most severe effects, especially if they occur towards the start of the gene. This is because a </a:t>
            </a:r>
            <a:r>
              <a:rPr lang="en-NZ" dirty="0" err="1"/>
              <a:t>frameshift</a:t>
            </a:r>
            <a:r>
              <a:rPr lang="en-NZ" dirty="0"/>
              <a:t> mutation will cause all the codons downstream from it to be read differently and significantly change the Amino Acid sequence coded for, so a </a:t>
            </a:r>
            <a:r>
              <a:rPr lang="en-NZ" dirty="0" err="1"/>
              <a:t>nonfunction</a:t>
            </a:r>
            <a:r>
              <a:rPr lang="en-NZ" dirty="0"/>
              <a:t> protein is produced. </a:t>
            </a:r>
          </a:p>
          <a:p>
            <a:endParaRPr lang="en-NZ" dirty="0"/>
          </a:p>
        </p:txBody>
      </p:sp>
    </p:spTree>
    <p:extLst>
      <p:ext uri="{BB962C8B-B14F-4D97-AF65-F5344CB8AC3E}">
        <p14:creationId xmlns:p14="http://schemas.microsoft.com/office/powerpoint/2010/main" val="29530855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b="1" dirty="0"/>
              <a:t>Explain the effects of each type of mutation &amp; how it could affect the organism it occurs in. </a:t>
            </a:r>
            <a:endParaRPr lang="en-NZ" b="1" dirty="0"/>
          </a:p>
        </p:txBody>
      </p:sp>
      <p:sp>
        <p:nvSpPr>
          <p:cNvPr id="3" name="Content Placeholder 2"/>
          <p:cNvSpPr>
            <a:spLocks noGrp="1"/>
          </p:cNvSpPr>
          <p:nvPr>
            <p:ph idx="1"/>
          </p:nvPr>
        </p:nvSpPr>
        <p:spPr>
          <a:xfrm>
            <a:off x="251520" y="1600200"/>
            <a:ext cx="8435280" cy="5141168"/>
          </a:xfrm>
        </p:spPr>
        <p:txBody>
          <a:bodyPr>
            <a:normAutofit/>
          </a:bodyPr>
          <a:lstStyle/>
          <a:p>
            <a:r>
              <a:rPr lang="en-NZ" dirty="0" smtClean="0"/>
              <a:t>If </a:t>
            </a:r>
            <a:r>
              <a:rPr lang="en-NZ" dirty="0"/>
              <a:t>the gene in which the mutation occurs produces proteins essential for life the individual will die, however if the </a:t>
            </a:r>
            <a:r>
              <a:rPr lang="en-NZ" dirty="0" err="1"/>
              <a:t>protins</a:t>
            </a:r>
            <a:r>
              <a:rPr lang="en-NZ" dirty="0"/>
              <a:t> produced are not essential for life the individual could live but perhaps be limited by not certain proteins produced. </a:t>
            </a:r>
          </a:p>
          <a:p>
            <a:endParaRPr lang="en-NZ" dirty="0"/>
          </a:p>
        </p:txBody>
      </p:sp>
    </p:spTree>
    <p:extLst>
      <p:ext uri="{BB962C8B-B14F-4D97-AF65-F5344CB8AC3E}">
        <p14:creationId xmlns:p14="http://schemas.microsoft.com/office/powerpoint/2010/main" val="35080706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Redundancy &amp; Degeneracy</a:t>
            </a:r>
            <a:endParaRPr lang="en-NZ" dirty="0"/>
          </a:p>
        </p:txBody>
      </p:sp>
      <p:sp>
        <p:nvSpPr>
          <p:cNvPr id="3" name="Content Placeholder 2"/>
          <p:cNvSpPr>
            <a:spLocks noGrp="1"/>
          </p:cNvSpPr>
          <p:nvPr>
            <p:ph idx="1"/>
          </p:nvPr>
        </p:nvSpPr>
        <p:spPr/>
        <p:txBody>
          <a:bodyPr>
            <a:normAutofit/>
          </a:bodyPr>
          <a:lstStyle/>
          <a:p>
            <a:pPr marL="0" indent="0">
              <a:buNone/>
            </a:pPr>
            <a:r>
              <a:rPr lang="en-NZ" dirty="0" smtClean="0"/>
              <a:t>Define:</a:t>
            </a:r>
          </a:p>
          <a:p>
            <a:r>
              <a:rPr lang="en-NZ" dirty="0" smtClean="0"/>
              <a:t> </a:t>
            </a:r>
            <a:r>
              <a:rPr lang="en-NZ" dirty="0"/>
              <a:t>Redundancy in the Genetic Code.</a:t>
            </a:r>
          </a:p>
          <a:p>
            <a:r>
              <a:rPr lang="en-NZ" b="1" dirty="0"/>
              <a:t>When some amino acids are coded for by more than one codon. </a:t>
            </a:r>
            <a:endParaRPr lang="en-NZ" dirty="0"/>
          </a:p>
          <a:p>
            <a:r>
              <a:rPr lang="en-NZ" dirty="0"/>
              <a:t>Degeneracy in the Genetic Code.</a:t>
            </a:r>
          </a:p>
          <a:p>
            <a:r>
              <a:rPr lang="en-NZ" b="1" dirty="0"/>
              <a:t>When a change in the third position of a codon will still code for the same Amino Acid. </a:t>
            </a:r>
            <a:endParaRPr lang="en-NZ" dirty="0"/>
          </a:p>
        </p:txBody>
      </p:sp>
    </p:spTree>
    <p:extLst>
      <p:ext uri="{BB962C8B-B14F-4D97-AF65-F5344CB8AC3E}">
        <p14:creationId xmlns:p14="http://schemas.microsoft.com/office/powerpoint/2010/main" val="32408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69360"/>
          </a:xfrm>
        </p:spPr>
        <p:txBody>
          <a:bodyPr>
            <a:normAutofit fontScale="77500" lnSpcReduction="20000"/>
          </a:bodyPr>
          <a:lstStyle/>
          <a:p>
            <a:r>
              <a:rPr lang="en-NZ" b="1" dirty="0" smtClean="0"/>
              <a:t>Explain </a:t>
            </a:r>
            <a:r>
              <a:rPr lang="en-NZ" b="1" dirty="0"/>
              <a:t>how redundancy and degeneracy of the code mean that in many cases a mutation does not have an effect on the protein produced</a:t>
            </a:r>
            <a:r>
              <a:rPr lang="en-NZ" b="1" dirty="0" smtClean="0"/>
              <a:t>?</a:t>
            </a:r>
          </a:p>
          <a:p>
            <a:pPr marL="0" indent="0">
              <a:buNone/>
            </a:pPr>
            <a:endParaRPr lang="en-NZ" dirty="0" smtClean="0"/>
          </a:p>
          <a:p>
            <a:r>
              <a:rPr lang="en-NZ" dirty="0" smtClean="0"/>
              <a:t>The </a:t>
            </a:r>
            <a:r>
              <a:rPr lang="en-NZ" dirty="0"/>
              <a:t>genetic code is protected against mutation by having redundancy and degeneracy built into it. Therefore if a mutation is to occur that does not cause a </a:t>
            </a:r>
            <a:r>
              <a:rPr lang="en-NZ" dirty="0" err="1"/>
              <a:t>frameshift</a:t>
            </a:r>
            <a:r>
              <a:rPr lang="en-NZ" dirty="0"/>
              <a:t>, it is likely that this mutation could still result in the same amino acid being coded for and therefore there is no phonotypical change for the individual. </a:t>
            </a:r>
            <a:endParaRPr lang="en-NZ" dirty="0" smtClean="0"/>
          </a:p>
          <a:p>
            <a:pPr marL="0" indent="0">
              <a:buNone/>
            </a:pPr>
            <a:endParaRPr lang="en-NZ" dirty="0" smtClean="0"/>
          </a:p>
          <a:p>
            <a:r>
              <a:rPr lang="en-NZ" dirty="0" smtClean="0"/>
              <a:t>Degeneracy </a:t>
            </a:r>
            <a:r>
              <a:rPr lang="en-NZ" dirty="0"/>
              <a:t>allows substation mutations that occur in the 3</a:t>
            </a:r>
            <a:r>
              <a:rPr lang="en-NZ" baseline="30000" dirty="0"/>
              <a:t>rd</a:t>
            </a:r>
            <a:r>
              <a:rPr lang="en-NZ" dirty="0"/>
              <a:t> position of a codon to be (most likely) harmless. While redundancy also allows this as most Amino Acids are coded for by more than one codon, and some have different 1</a:t>
            </a:r>
            <a:r>
              <a:rPr lang="en-NZ" baseline="30000" dirty="0"/>
              <a:t>st</a:t>
            </a:r>
            <a:r>
              <a:rPr lang="en-NZ" dirty="0"/>
              <a:t> position codons different but result in the same amino acid. </a:t>
            </a:r>
            <a:endParaRPr lang="en-NZ" dirty="0" smtClean="0"/>
          </a:p>
          <a:p>
            <a:pPr marL="0" indent="0">
              <a:buNone/>
            </a:pPr>
            <a:endParaRPr lang="en-NZ" dirty="0" smtClean="0"/>
          </a:p>
          <a:p>
            <a:r>
              <a:rPr lang="en-NZ" dirty="0" smtClean="0"/>
              <a:t>So </a:t>
            </a:r>
            <a:r>
              <a:rPr lang="en-NZ" dirty="0"/>
              <a:t>both redundancy and degeneracy minimise the effects of mutations and protect the genetic code so that the same amino acid sequence can still be produced, and life processes for that individual can still occur as normal.  </a:t>
            </a:r>
          </a:p>
          <a:p>
            <a:endParaRPr lang="en-NZ" dirty="0"/>
          </a:p>
        </p:txBody>
      </p:sp>
    </p:spTree>
    <p:extLst>
      <p:ext uri="{BB962C8B-B14F-4D97-AF65-F5344CB8AC3E}">
        <p14:creationId xmlns:p14="http://schemas.microsoft.com/office/powerpoint/2010/main" val="9507148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Metabolic Pathways</a:t>
            </a:r>
            <a:endParaRPr lang="en-NZ" dirty="0"/>
          </a:p>
        </p:txBody>
      </p:sp>
      <p:sp>
        <p:nvSpPr>
          <p:cNvPr id="3" name="Content Placeholder 2"/>
          <p:cNvSpPr>
            <a:spLocks noGrp="1"/>
          </p:cNvSpPr>
          <p:nvPr>
            <p:ph idx="1"/>
          </p:nvPr>
        </p:nvSpPr>
        <p:spPr/>
        <p:txBody>
          <a:bodyPr/>
          <a:lstStyle/>
          <a:p>
            <a:endParaRPr lang="en-N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67" y="1340768"/>
            <a:ext cx="10010775" cy="133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7482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Metabolic Pathways</a:t>
            </a:r>
            <a:endParaRPr lang="en-NZ" dirty="0"/>
          </a:p>
        </p:txBody>
      </p:sp>
      <p:sp>
        <p:nvSpPr>
          <p:cNvPr id="3" name="Content Placeholder 2"/>
          <p:cNvSpPr>
            <a:spLocks noGrp="1"/>
          </p:cNvSpPr>
          <p:nvPr>
            <p:ph idx="1"/>
          </p:nvPr>
        </p:nvSpPr>
        <p:spPr/>
        <p:txBody>
          <a:bodyPr/>
          <a:lstStyle/>
          <a:p>
            <a:r>
              <a:rPr lang="en-NZ" sz="1800" dirty="0">
                <a:hlinkClick r:id="rId2"/>
              </a:rPr>
              <a:t>http://highered.mcgraw-hill.com/olcweb/cgi/pluginpop.cgi?it=swf::535::535::/sites/dl/free/0072437316/120070/bio09.swf::</a:t>
            </a:r>
            <a:r>
              <a:rPr lang="en-NZ" sz="1800" dirty="0" smtClean="0">
                <a:hlinkClick r:id="rId2"/>
              </a:rPr>
              <a:t>A%20Biochemical%20Pathway</a:t>
            </a:r>
            <a:endParaRPr lang="en-NZ" sz="1800" dirty="0" smtClean="0"/>
          </a:p>
          <a:p>
            <a:endParaRPr lang="en-NZ" dirty="0"/>
          </a:p>
        </p:txBody>
      </p:sp>
    </p:spTree>
    <p:extLst>
      <p:ext uri="{BB962C8B-B14F-4D97-AF65-F5344CB8AC3E}">
        <p14:creationId xmlns:p14="http://schemas.microsoft.com/office/powerpoint/2010/main" val="20002940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Metabolic Pathway</a:t>
            </a:r>
            <a:endParaRPr lang="en-NZ" dirty="0"/>
          </a:p>
        </p:txBody>
      </p:sp>
      <p:sp>
        <p:nvSpPr>
          <p:cNvPr id="3" name="Content Placeholder 2"/>
          <p:cNvSpPr>
            <a:spLocks noGrp="1"/>
          </p:cNvSpPr>
          <p:nvPr>
            <p:ph idx="1"/>
          </p:nvPr>
        </p:nvSpPr>
        <p:spPr/>
        <p:txBody>
          <a:bodyPr/>
          <a:lstStyle/>
          <a:p>
            <a:r>
              <a:rPr lang="en-NZ" dirty="0" smtClean="0"/>
              <a:t>Definition:</a:t>
            </a:r>
          </a:p>
          <a:p>
            <a:pPr lvl="1"/>
            <a:r>
              <a:rPr lang="en-AU" dirty="0"/>
              <a:t>A metabolic pathway is </a:t>
            </a:r>
            <a:r>
              <a:rPr lang="en-NZ" dirty="0"/>
              <a:t>a series of biochemical reactions that are connected by their intermediates: The reactants (or substrates) of one reaction are the products of the previous one, and so on.</a:t>
            </a:r>
          </a:p>
          <a:p>
            <a:pPr marL="457200" lvl="1" indent="0">
              <a:buNone/>
            </a:pPr>
            <a:endParaRPr lang="en-NZ" dirty="0" smtClean="0"/>
          </a:p>
          <a:p>
            <a:pPr marL="457200" lvl="1" indent="0">
              <a:buNone/>
            </a:pPr>
            <a:endParaRPr lang="en-NZ"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4066"/>
          <a:stretch/>
        </p:blipFill>
        <p:spPr bwMode="auto">
          <a:xfrm>
            <a:off x="1494558" y="5013176"/>
            <a:ext cx="6725839" cy="147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2150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descr="http://kimwootae.com.ne.kr/apbiology/phenylalanine.jpg"/>
          <p:cNvPicPr/>
          <p:nvPr/>
        </p:nvPicPr>
        <p:blipFill>
          <a:blip r:embed="rId2">
            <a:extLst>
              <a:ext uri="{28A0092B-C50C-407E-A947-70E740481C1C}">
                <a14:useLocalDpi xmlns:a14="http://schemas.microsoft.com/office/drawing/2010/main" val="0"/>
              </a:ext>
            </a:extLst>
          </a:blip>
          <a:srcRect/>
          <a:stretch>
            <a:fillRect/>
          </a:stretch>
        </p:blipFill>
        <p:spPr bwMode="auto">
          <a:xfrm>
            <a:off x="1275865" y="138011"/>
            <a:ext cx="6359028" cy="6669360"/>
          </a:xfrm>
          <a:prstGeom prst="rect">
            <a:avLst/>
          </a:prstGeom>
          <a:noFill/>
          <a:ln>
            <a:noFill/>
          </a:ln>
        </p:spPr>
      </p:pic>
    </p:spTree>
    <p:extLst>
      <p:ext uri="{BB962C8B-B14F-4D97-AF65-F5344CB8AC3E}">
        <p14:creationId xmlns:p14="http://schemas.microsoft.com/office/powerpoint/2010/main" val="18788002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normAutofit fontScale="85000" lnSpcReduction="20000"/>
          </a:bodyPr>
          <a:lstStyle/>
          <a:p>
            <a:r>
              <a:rPr lang="en-NZ" dirty="0"/>
              <a:t>A metabolic pathway requires a series of biochemical reactions in which the product form one reaction is used as the reactant for the next. It also requires a number of enzymes to facilitate the pathway so each reaction can occur</a:t>
            </a:r>
            <a:r>
              <a:rPr lang="en-NZ" dirty="0" smtClean="0"/>
              <a:t>.</a:t>
            </a:r>
          </a:p>
          <a:p>
            <a:pPr marL="0" indent="0">
              <a:buNone/>
            </a:pPr>
            <a:r>
              <a:rPr lang="en-NZ" sz="1600" dirty="0" smtClean="0">
                <a:solidFill>
                  <a:schemeClr val="bg1"/>
                </a:solidFill>
              </a:rPr>
              <a:t> g</a:t>
            </a:r>
          </a:p>
          <a:p>
            <a:r>
              <a:rPr lang="en-NZ" dirty="0" smtClean="0"/>
              <a:t>Should </a:t>
            </a:r>
            <a:r>
              <a:rPr lang="en-NZ" dirty="0"/>
              <a:t>any of the enzymes in the pathway be non-functional (</a:t>
            </a:r>
            <a:r>
              <a:rPr lang="en-NZ" dirty="0" err="1"/>
              <a:t>ie</a:t>
            </a:r>
            <a:r>
              <a:rPr lang="en-NZ" dirty="0"/>
              <a:t>, as a result from a mutation) this would cause a build up of the precursor substance (reactant) and none of the products needed further down the pathway. </a:t>
            </a:r>
            <a:endParaRPr lang="en-NZ" dirty="0" smtClean="0"/>
          </a:p>
          <a:p>
            <a:pPr marL="0" indent="0">
              <a:buNone/>
            </a:pPr>
            <a:r>
              <a:rPr lang="en-NZ" sz="1600" dirty="0">
                <a:solidFill>
                  <a:schemeClr val="bg1"/>
                </a:solidFill>
              </a:rPr>
              <a:t> </a:t>
            </a:r>
            <a:r>
              <a:rPr lang="en-NZ" sz="1600" dirty="0" smtClean="0">
                <a:solidFill>
                  <a:schemeClr val="bg1"/>
                </a:solidFill>
              </a:rPr>
              <a:t>g</a:t>
            </a:r>
            <a:endParaRPr lang="en-NZ" sz="1600" dirty="0" smtClean="0"/>
          </a:p>
          <a:p>
            <a:r>
              <a:rPr lang="en-NZ" dirty="0" smtClean="0"/>
              <a:t>For </a:t>
            </a:r>
            <a:r>
              <a:rPr lang="en-NZ" dirty="0"/>
              <a:t>example people with the condition PKU do not have a functional Phenylalanine Hydroxylase enzyme, therefore there is a build up of any </a:t>
            </a:r>
            <a:r>
              <a:rPr lang="en-NZ" dirty="0" err="1"/>
              <a:t>Phenylaline</a:t>
            </a:r>
            <a:r>
              <a:rPr lang="en-NZ" dirty="0"/>
              <a:t> taken in from the diet and a lacking of </a:t>
            </a:r>
            <a:r>
              <a:rPr lang="en-NZ" dirty="0" err="1"/>
              <a:t>Tyosine</a:t>
            </a:r>
            <a:r>
              <a:rPr lang="en-NZ" dirty="0"/>
              <a:t> (however some </a:t>
            </a:r>
            <a:r>
              <a:rPr lang="en-NZ" dirty="0" err="1"/>
              <a:t>Tyosine</a:t>
            </a:r>
            <a:r>
              <a:rPr lang="en-NZ" dirty="0"/>
              <a:t> can be gained from other sources). The build up of Phenylalanine caused a build up of </a:t>
            </a:r>
            <a:r>
              <a:rPr lang="en-NZ" dirty="0" err="1"/>
              <a:t>Phenylpyruvic</a:t>
            </a:r>
            <a:r>
              <a:rPr lang="en-NZ" dirty="0"/>
              <a:t> Acid which can cause brain damage and the conditions associated with the condition PKU. The lack of Tyrosine in their diet leads to a lack of melanin production and these individuals will also have a lighter skin colour. </a:t>
            </a:r>
          </a:p>
          <a:p>
            <a:endParaRPr lang="en-NZ" dirty="0"/>
          </a:p>
        </p:txBody>
      </p:sp>
    </p:spTree>
    <p:extLst>
      <p:ext uri="{BB962C8B-B14F-4D97-AF65-F5344CB8AC3E}">
        <p14:creationId xmlns:p14="http://schemas.microsoft.com/office/powerpoint/2010/main" val="30234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sz="3600">
                <a:solidFill>
                  <a:schemeClr val="tx1"/>
                </a:solidFill>
                <a:latin typeface="Comic Sans MS" pitchFamily="66" charset="0"/>
              </a:defRPr>
            </a:lvl1pPr>
            <a:lvl2pPr marL="742950" indent="-285750" eaLnBrk="0" hangingPunct="0">
              <a:defRPr sz="3600">
                <a:solidFill>
                  <a:schemeClr val="tx1"/>
                </a:solidFill>
                <a:latin typeface="Comic Sans MS" pitchFamily="66" charset="0"/>
              </a:defRPr>
            </a:lvl2pPr>
            <a:lvl3pPr marL="1143000" indent="-228600" eaLnBrk="0" hangingPunct="0">
              <a:defRPr sz="3600">
                <a:solidFill>
                  <a:schemeClr val="tx1"/>
                </a:solidFill>
                <a:latin typeface="Comic Sans MS" pitchFamily="66" charset="0"/>
              </a:defRPr>
            </a:lvl3pPr>
            <a:lvl4pPr marL="1600200" indent="-228600" eaLnBrk="0" hangingPunct="0">
              <a:defRPr sz="3600">
                <a:solidFill>
                  <a:schemeClr val="tx1"/>
                </a:solidFill>
                <a:latin typeface="Comic Sans MS" pitchFamily="66" charset="0"/>
              </a:defRPr>
            </a:lvl4pPr>
            <a:lvl5pPr marL="2057400" indent="-228600" eaLnBrk="0" hangingPunct="0">
              <a:defRPr sz="3600">
                <a:solidFill>
                  <a:schemeClr val="tx1"/>
                </a:solidFill>
                <a:latin typeface="Comic Sans MS" pitchFamily="66" charset="0"/>
              </a:defRPr>
            </a:lvl5pPr>
            <a:lvl6pPr marL="2514600" indent="-228600" eaLnBrk="0" fontAlgn="base" hangingPunct="0">
              <a:spcBef>
                <a:spcPct val="0"/>
              </a:spcBef>
              <a:spcAft>
                <a:spcPct val="0"/>
              </a:spcAft>
              <a:defRPr sz="3600">
                <a:solidFill>
                  <a:schemeClr val="tx1"/>
                </a:solidFill>
                <a:latin typeface="Comic Sans MS" pitchFamily="66" charset="0"/>
              </a:defRPr>
            </a:lvl6pPr>
            <a:lvl7pPr marL="2971800" indent="-228600" eaLnBrk="0" fontAlgn="base" hangingPunct="0">
              <a:spcBef>
                <a:spcPct val="0"/>
              </a:spcBef>
              <a:spcAft>
                <a:spcPct val="0"/>
              </a:spcAft>
              <a:defRPr sz="3600">
                <a:solidFill>
                  <a:schemeClr val="tx1"/>
                </a:solidFill>
                <a:latin typeface="Comic Sans MS" pitchFamily="66" charset="0"/>
              </a:defRPr>
            </a:lvl7pPr>
            <a:lvl8pPr marL="3429000" indent="-228600" eaLnBrk="0" fontAlgn="base" hangingPunct="0">
              <a:spcBef>
                <a:spcPct val="0"/>
              </a:spcBef>
              <a:spcAft>
                <a:spcPct val="0"/>
              </a:spcAft>
              <a:defRPr sz="3600">
                <a:solidFill>
                  <a:schemeClr val="tx1"/>
                </a:solidFill>
                <a:latin typeface="Comic Sans MS" pitchFamily="66" charset="0"/>
              </a:defRPr>
            </a:lvl8pPr>
            <a:lvl9pPr marL="3886200" indent="-228600" eaLnBrk="0" fontAlgn="base" hangingPunct="0">
              <a:spcBef>
                <a:spcPct val="0"/>
              </a:spcBef>
              <a:spcAft>
                <a:spcPct val="0"/>
              </a:spcAft>
              <a:defRPr sz="3600">
                <a:solidFill>
                  <a:schemeClr val="tx1"/>
                </a:solidFill>
                <a:latin typeface="Comic Sans MS" pitchFamily="66" charset="0"/>
              </a:defRPr>
            </a:lvl9pPr>
          </a:lstStyle>
          <a:p>
            <a:pPr eaLnBrk="1" hangingPunct="1"/>
            <a:fld id="{7E0A585E-102C-4FCE-8BD3-5FFE92C1A874}" type="slidenum">
              <a:rPr lang="en-US" sz="1400">
                <a:latin typeface="Times New Roman" pitchFamily="18" charset="0"/>
              </a:rPr>
              <a:pPr eaLnBrk="1" hangingPunct="1"/>
              <a:t>8</a:t>
            </a:fld>
            <a:endParaRPr lang="en-US" sz="1400">
              <a:latin typeface="Times New Roman" pitchFamily="18" charset="0"/>
            </a:endParaRPr>
          </a:p>
        </p:txBody>
      </p:sp>
      <p:sp>
        <p:nvSpPr>
          <p:cNvPr id="10242" name="Rectangle 2"/>
          <p:cNvSpPr>
            <a:spLocks noGrp="1" noChangeArrowheads="1"/>
          </p:cNvSpPr>
          <p:nvPr>
            <p:ph type="title"/>
          </p:nvPr>
        </p:nvSpPr>
        <p:spPr>
          <a:xfrm>
            <a:off x="1981200" y="381000"/>
            <a:ext cx="6477000" cy="1143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4800" smtClean="0">
                <a:solidFill>
                  <a:schemeClr val="tx1"/>
                </a:solidFill>
                <a:effectLst>
                  <a:outerShdw blurRad="38100" dist="38100" dir="2700000" algn="tl">
                    <a:srgbClr val="C0C0C0"/>
                  </a:outerShdw>
                </a:effectLst>
                <a:latin typeface="Comic Sans MS" pitchFamily="66" charset="0"/>
              </a:rPr>
              <a:t>Nitrogenous Bases</a:t>
            </a:r>
          </a:p>
        </p:txBody>
      </p:sp>
      <p:sp>
        <p:nvSpPr>
          <p:cNvPr id="10243" name="Rectangle 3"/>
          <p:cNvSpPr>
            <a:spLocks noGrp="1" noChangeArrowheads="1"/>
          </p:cNvSpPr>
          <p:nvPr>
            <p:ph type="body" idx="1"/>
          </p:nvPr>
        </p:nvSpPr>
        <p:spPr>
          <a:xfrm>
            <a:off x="1981200" y="1600200"/>
            <a:ext cx="6477000" cy="4495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en-US" sz="3600" b="1" smtClean="0">
                <a:effectLst>
                  <a:outerShdw blurRad="38100" dist="38100" dir="2700000" algn="tl">
                    <a:srgbClr val="C0C0C0"/>
                  </a:outerShdw>
                </a:effectLst>
                <a:latin typeface="Comic Sans MS" pitchFamily="66" charset="0"/>
              </a:rPr>
              <a:t>Double ring </a:t>
            </a:r>
            <a:r>
              <a:rPr lang="en-US" sz="3600" b="1" smtClean="0">
                <a:solidFill>
                  <a:srgbClr val="A50021"/>
                </a:solidFill>
                <a:effectLst>
                  <a:outerShdw blurRad="38100" dist="38100" dir="2700000" algn="tl">
                    <a:srgbClr val="C0C0C0"/>
                  </a:outerShdw>
                </a:effectLst>
                <a:latin typeface="Comic Sans MS" pitchFamily="66" charset="0"/>
              </a:rPr>
              <a:t>PURINES</a:t>
            </a:r>
          </a:p>
          <a:p>
            <a:pPr eaLnBrk="1" hangingPunct="1">
              <a:lnSpc>
                <a:spcPct val="90000"/>
              </a:lnSpc>
              <a:buFontTx/>
              <a:buNone/>
              <a:defRPr/>
            </a:pPr>
            <a:r>
              <a:rPr lang="en-US" sz="3600" smtClean="0">
                <a:latin typeface="Comic Sans MS" pitchFamily="66" charset="0"/>
              </a:rPr>
              <a:t>	</a:t>
            </a:r>
            <a:r>
              <a:rPr lang="en-US" sz="3600" b="1" smtClean="0">
                <a:latin typeface="Comic Sans MS" pitchFamily="66" charset="0"/>
              </a:rPr>
              <a:t>	</a:t>
            </a:r>
            <a:r>
              <a:rPr lang="en-US" sz="3600" b="1" smtClean="0">
                <a:effectLst>
                  <a:outerShdw blurRad="38100" dist="38100" dir="2700000" algn="tl">
                    <a:srgbClr val="C0C0C0"/>
                  </a:outerShdw>
                </a:effectLst>
                <a:latin typeface="Comic Sans MS" pitchFamily="66" charset="0"/>
              </a:rPr>
              <a:t>Adenine (A)</a:t>
            </a:r>
            <a:endParaRPr lang="en-US" sz="3600" b="1" smtClean="0">
              <a:latin typeface="Comic Sans MS" pitchFamily="66" charset="0"/>
            </a:endParaRPr>
          </a:p>
          <a:p>
            <a:pPr eaLnBrk="1" hangingPunct="1">
              <a:lnSpc>
                <a:spcPct val="90000"/>
              </a:lnSpc>
              <a:buFontTx/>
              <a:buNone/>
              <a:defRPr/>
            </a:pPr>
            <a:r>
              <a:rPr lang="en-US" sz="3600" b="1" smtClean="0">
                <a:latin typeface="Comic Sans MS" pitchFamily="66" charset="0"/>
              </a:rPr>
              <a:t>		</a:t>
            </a:r>
            <a:r>
              <a:rPr lang="en-US" sz="3600" b="1" smtClean="0">
                <a:effectLst>
                  <a:outerShdw blurRad="38100" dist="38100" dir="2700000" algn="tl">
                    <a:srgbClr val="C0C0C0"/>
                  </a:outerShdw>
                </a:effectLst>
                <a:latin typeface="Comic Sans MS" pitchFamily="66" charset="0"/>
              </a:rPr>
              <a:t>Guanine (G)</a:t>
            </a:r>
          </a:p>
          <a:p>
            <a:pPr eaLnBrk="1" hangingPunct="1">
              <a:lnSpc>
                <a:spcPct val="90000"/>
              </a:lnSpc>
              <a:buFontTx/>
              <a:buNone/>
              <a:defRPr/>
            </a:pPr>
            <a:endParaRPr lang="en-US" sz="3600" b="1" smtClean="0">
              <a:latin typeface="Comic Sans MS" pitchFamily="66" charset="0"/>
            </a:endParaRPr>
          </a:p>
          <a:p>
            <a:pPr eaLnBrk="1" hangingPunct="1">
              <a:lnSpc>
                <a:spcPct val="90000"/>
              </a:lnSpc>
              <a:defRPr/>
            </a:pPr>
            <a:r>
              <a:rPr lang="en-US" sz="3600" b="1" smtClean="0">
                <a:effectLst>
                  <a:outerShdw blurRad="38100" dist="38100" dir="2700000" algn="tl">
                    <a:srgbClr val="C0C0C0"/>
                  </a:outerShdw>
                </a:effectLst>
                <a:latin typeface="Comic Sans MS" pitchFamily="66" charset="0"/>
              </a:rPr>
              <a:t>Single ring </a:t>
            </a:r>
            <a:r>
              <a:rPr lang="en-US" sz="3600" b="1" smtClean="0">
                <a:solidFill>
                  <a:srgbClr val="A50021"/>
                </a:solidFill>
                <a:effectLst>
                  <a:outerShdw blurRad="38100" dist="38100" dir="2700000" algn="tl">
                    <a:srgbClr val="C0C0C0"/>
                  </a:outerShdw>
                </a:effectLst>
                <a:latin typeface="Comic Sans MS" pitchFamily="66" charset="0"/>
              </a:rPr>
              <a:t>PYRIMIDINES</a:t>
            </a:r>
          </a:p>
          <a:p>
            <a:pPr eaLnBrk="1" hangingPunct="1">
              <a:lnSpc>
                <a:spcPct val="90000"/>
              </a:lnSpc>
              <a:buFontTx/>
              <a:buNone/>
              <a:defRPr/>
            </a:pPr>
            <a:r>
              <a:rPr lang="en-US" sz="3600" b="1" smtClean="0">
                <a:latin typeface="Comic Sans MS" pitchFamily="66" charset="0"/>
              </a:rPr>
              <a:t>		</a:t>
            </a:r>
            <a:r>
              <a:rPr lang="en-US" sz="3600" b="1" smtClean="0">
                <a:effectLst>
                  <a:outerShdw blurRad="38100" dist="38100" dir="2700000" algn="tl">
                    <a:srgbClr val="C0C0C0"/>
                  </a:outerShdw>
                </a:effectLst>
                <a:latin typeface="Comic Sans MS" pitchFamily="66" charset="0"/>
              </a:rPr>
              <a:t>Thymine (T)</a:t>
            </a:r>
            <a:endParaRPr lang="en-US" sz="3600" b="1" smtClean="0">
              <a:latin typeface="Comic Sans MS" pitchFamily="66" charset="0"/>
            </a:endParaRPr>
          </a:p>
          <a:p>
            <a:pPr eaLnBrk="1" hangingPunct="1">
              <a:lnSpc>
                <a:spcPct val="90000"/>
              </a:lnSpc>
              <a:buFontTx/>
              <a:buNone/>
              <a:defRPr/>
            </a:pPr>
            <a:r>
              <a:rPr lang="en-US" sz="3600" b="1" smtClean="0">
                <a:latin typeface="Comic Sans MS" pitchFamily="66" charset="0"/>
              </a:rPr>
              <a:t>		</a:t>
            </a:r>
            <a:r>
              <a:rPr lang="en-US" sz="3600" b="1" smtClean="0">
                <a:effectLst>
                  <a:outerShdw blurRad="38100" dist="38100" dir="2700000" algn="tl">
                    <a:srgbClr val="C0C0C0"/>
                  </a:outerShdw>
                </a:effectLst>
                <a:latin typeface="Comic Sans MS" pitchFamily="66" charset="0"/>
              </a:rPr>
              <a:t>Cytosine (C)</a:t>
            </a:r>
          </a:p>
        </p:txBody>
      </p:sp>
      <p:grpSp>
        <p:nvGrpSpPr>
          <p:cNvPr id="10244" name="Group 4"/>
          <p:cNvGrpSpPr>
            <a:grpSpLocks/>
          </p:cNvGrpSpPr>
          <p:nvPr/>
        </p:nvGrpSpPr>
        <p:grpSpPr bwMode="auto">
          <a:xfrm>
            <a:off x="6096000" y="5029200"/>
            <a:ext cx="1905000" cy="1320800"/>
            <a:chOff x="3760" y="3040"/>
            <a:chExt cx="1120" cy="928"/>
          </a:xfrm>
        </p:grpSpPr>
        <p:sp>
          <p:nvSpPr>
            <p:cNvPr id="14346" name="AutoShape 5"/>
            <p:cNvSpPr>
              <a:spLocks noChangeArrowheads="1"/>
            </p:cNvSpPr>
            <p:nvPr/>
          </p:nvSpPr>
          <p:spPr bwMode="auto">
            <a:xfrm>
              <a:off x="3760" y="3040"/>
              <a:ext cx="1120" cy="928"/>
            </a:xfrm>
            <a:prstGeom prst="hexagon">
              <a:avLst>
                <a:gd name="adj" fmla="val 30167"/>
                <a:gd name="vf" fmla="val 115470"/>
              </a:avLst>
            </a:prstGeom>
            <a:solidFill>
              <a:schemeClr val="accent2"/>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4347" name="Rectangle 6"/>
            <p:cNvSpPr>
              <a:spLocks noChangeArrowheads="1"/>
            </p:cNvSpPr>
            <p:nvPr/>
          </p:nvSpPr>
          <p:spPr bwMode="auto">
            <a:xfrm>
              <a:off x="3927" y="3322"/>
              <a:ext cx="829"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2800" b="1"/>
                <a:t>T or C</a:t>
              </a:r>
            </a:p>
          </p:txBody>
        </p:sp>
      </p:grpSp>
      <p:grpSp>
        <p:nvGrpSpPr>
          <p:cNvPr id="10247" name="Group 7"/>
          <p:cNvGrpSpPr>
            <a:grpSpLocks/>
          </p:cNvGrpSpPr>
          <p:nvPr/>
        </p:nvGrpSpPr>
        <p:grpSpPr bwMode="auto">
          <a:xfrm>
            <a:off x="6096000" y="2133600"/>
            <a:ext cx="2365375" cy="1752600"/>
            <a:chOff x="3540" y="1285"/>
            <a:chExt cx="1868" cy="1435"/>
          </a:xfrm>
        </p:grpSpPr>
        <p:sp>
          <p:nvSpPr>
            <p:cNvPr id="14343" name="AutoShape 8"/>
            <p:cNvSpPr>
              <a:spLocks noChangeArrowheads="1"/>
            </p:cNvSpPr>
            <p:nvPr/>
          </p:nvSpPr>
          <p:spPr bwMode="auto">
            <a:xfrm>
              <a:off x="4288" y="1792"/>
              <a:ext cx="1120" cy="928"/>
            </a:xfrm>
            <a:prstGeom prst="hexagon">
              <a:avLst>
                <a:gd name="adj" fmla="val 30167"/>
                <a:gd name="vf" fmla="val 115470"/>
              </a:avLst>
            </a:prstGeom>
            <a:solidFill>
              <a:srgbClr val="9234DB"/>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4344" name="Rectangle 9"/>
            <p:cNvSpPr>
              <a:spLocks noChangeArrowheads="1"/>
            </p:cNvSpPr>
            <p:nvPr/>
          </p:nvSpPr>
          <p:spPr bwMode="auto">
            <a:xfrm>
              <a:off x="4455" y="2074"/>
              <a:ext cx="933"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t>A or G</a:t>
              </a:r>
            </a:p>
          </p:txBody>
        </p:sp>
        <p:sp>
          <p:nvSpPr>
            <p:cNvPr id="14345" name="AutoShape 10"/>
            <p:cNvSpPr>
              <a:spLocks noChangeArrowheads="1"/>
            </p:cNvSpPr>
            <p:nvPr/>
          </p:nvSpPr>
          <p:spPr bwMode="auto">
            <a:xfrm rot="-3555446">
              <a:off x="3532" y="1293"/>
              <a:ext cx="962" cy="945"/>
            </a:xfrm>
            <a:prstGeom prst="pentagon">
              <a:avLst/>
            </a:prstGeom>
            <a:solidFill>
              <a:srgbClr val="9234DB"/>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spTree>
    <p:extLst>
      <p:ext uri="{BB962C8B-B14F-4D97-AF65-F5344CB8AC3E}">
        <p14:creationId xmlns:p14="http://schemas.microsoft.com/office/powerpoint/2010/main" val="24141933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wipe(left)">
                                      <p:cBhvr>
                                        <p:cTn id="22" dur="500"/>
                                        <p:tgtEl>
                                          <p:spTgt spid="102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wipe(left)">
                                      <p:cBhvr>
                                        <p:cTn id="27" dur="500"/>
                                        <p:tgtEl>
                                          <p:spTgt spid="102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wipe(left)">
                                      <p:cBhvr>
                                        <p:cTn id="32" dur="500"/>
                                        <p:tgtEl>
                                          <p:spTgt spid="1024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0247"/>
                                        </p:tgtEl>
                                        <p:attrNameLst>
                                          <p:attrName>style.visibility</p:attrName>
                                        </p:attrNameLst>
                                      </p:cBhvr>
                                      <p:to>
                                        <p:strVal val="visible"/>
                                      </p:to>
                                    </p:set>
                                    <p:anim calcmode="lin" valueType="num">
                                      <p:cBhvr additive="base">
                                        <p:cTn id="37" dur="500" fill="hold"/>
                                        <p:tgtEl>
                                          <p:spTgt spid="10247"/>
                                        </p:tgtEl>
                                        <p:attrNameLst>
                                          <p:attrName>ppt_x</p:attrName>
                                        </p:attrNameLst>
                                      </p:cBhvr>
                                      <p:tavLst>
                                        <p:tav tm="0">
                                          <p:val>
                                            <p:strVal val="1+#ppt_w/2"/>
                                          </p:val>
                                        </p:tav>
                                        <p:tav tm="100000">
                                          <p:val>
                                            <p:strVal val="#ppt_x"/>
                                          </p:val>
                                        </p:tav>
                                      </p:tavLst>
                                    </p:anim>
                                    <p:anim calcmode="lin" valueType="num">
                                      <p:cBhvr additive="base">
                                        <p:cTn id="38"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0244"/>
                                        </p:tgtEl>
                                        <p:attrNameLst>
                                          <p:attrName>style.visibility</p:attrName>
                                        </p:attrNameLst>
                                      </p:cBhvr>
                                      <p:to>
                                        <p:strVal val="visible"/>
                                      </p:to>
                                    </p:set>
                                    <p:anim calcmode="lin" valueType="num">
                                      <p:cBhvr additive="base">
                                        <p:cTn id="43" dur="500" fill="hold"/>
                                        <p:tgtEl>
                                          <p:spTgt spid="10244"/>
                                        </p:tgtEl>
                                        <p:attrNameLst>
                                          <p:attrName>ppt_x</p:attrName>
                                        </p:attrNameLst>
                                      </p:cBhvr>
                                      <p:tavLst>
                                        <p:tav tm="0">
                                          <p:val>
                                            <p:strVal val="1+#ppt_w/2"/>
                                          </p:val>
                                        </p:tav>
                                        <p:tav tm="100000">
                                          <p:val>
                                            <p:strVal val="#ppt_x"/>
                                          </p:val>
                                        </p:tav>
                                      </p:tavLst>
                                    </p:anim>
                                    <p:anim calcmode="lin" valueType="num">
                                      <p:cBhvr additive="base">
                                        <p:cTn id="4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Albinism</a:t>
            </a:r>
            <a:endParaRPr lang="en-NZ" b="1" dirty="0"/>
          </a:p>
        </p:txBody>
      </p:sp>
      <p:sp>
        <p:nvSpPr>
          <p:cNvPr id="3" name="Content Placeholder 2"/>
          <p:cNvSpPr>
            <a:spLocks noGrp="1"/>
          </p:cNvSpPr>
          <p:nvPr>
            <p:ph idx="1"/>
          </p:nvPr>
        </p:nvSpPr>
        <p:spPr>
          <a:xfrm>
            <a:off x="179512" y="1600200"/>
            <a:ext cx="8712968" cy="5141168"/>
          </a:xfrm>
        </p:spPr>
        <p:txBody>
          <a:bodyPr>
            <a:normAutofit lnSpcReduction="10000"/>
          </a:bodyPr>
          <a:lstStyle/>
          <a:p>
            <a:r>
              <a:rPr lang="en-GB" dirty="0"/>
              <a:t>To produce the final product melanin in which gives skin colour, there are a series of biochemical reactions that occur. </a:t>
            </a:r>
            <a:endParaRPr lang="en-GB" dirty="0" smtClean="0"/>
          </a:p>
          <a:p>
            <a:r>
              <a:rPr lang="en-GB" dirty="0" smtClean="0"/>
              <a:t>So </a:t>
            </a:r>
            <a:r>
              <a:rPr lang="en-GB" dirty="0"/>
              <a:t>should the enzymes be non-function for any of these reactions, the final product of melanin will not be produced and the condition Albinism will result. </a:t>
            </a:r>
            <a:endParaRPr lang="en-GB" dirty="0" smtClean="0"/>
          </a:p>
          <a:p>
            <a:r>
              <a:rPr lang="en-GB" dirty="0" smtClean="0"/>
              <a:t>Furthermore </a:t>
            </a:r>
            <a:r>
              <a:rPr lang="en-GB" dirty="0"/>
              <a:t>there will be a build-up of primary or intermediate products depending on which enzymes is unable to convert the substrate into a product.  </a:t>
            </a:r>
            <a:endParaRPr lang="en-NZ" dirty="0"/>
          </a:p>
          <a:p>
            <a:endParaRPr lang="en-NZ" dirty="0"/>
          </a:p>
        </p:txBody>
      </p:sp>
    </p:spTree>
    <p:extLst>
      <p:ext uri="{BB962C8B-B14F-4D97-AF65-F5344CB8AC3E}">
        <p14:creationId xmlns:p14="http://schemas.microsoft.com/office/powerpoint/2010/main" val="18245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Dominant </a:t>
            </a:r>
            <a:r>
              <a:rPr lang="en-NZ" dirty="0" err="1" smtClean="0"/>
              <a:t>vs</a:t>
            </a:r>
            <a:r>
              <a:rPr lang="en-NZ" dirty="0" smtClean="0"/>
              <a:t> Recessive Metabolic Pathways &amp; Inheritance (1/2)</a:t>
            </a:r>
            <a:endParaRPr lang="en-NZ" dirty="0"/>
          </a:p>
        </p:txBody>
      </p:sp>
      <p:sp>
        <p:nvSpPr>
          <p:cNvPr id="3" name="Content Placeholder 2"/>
          <p:cNvSpPr>
            <a:spLocks noGrp="1"/>
          </p:cNvSpPr>
          <p:nvPr>
            <p:ph idx="1"/>
          </p:nvPr>
        </p:nvSpPr>
        <p:spPr/>
        <p:txBody>
          <a:bodyPr>
            <a:normAutofit fontScale="70000" lnSpcReduction="20000"/>
          </a:bodyPr>
          <a:lstStyle/>
          <a:p>
            <a:pPr marL="0" indent="0">
              <a:buNone/>
            </a:pPr>
            <a:r>
              <a:rPr lang="en-GB" b="1" dirty="0" smtClean="0"/>
              <a:t>Dominant </a:t>
            </a:r>
            <a:r>
              <a:rPr lang="en-GB" b="1" dirty="0"/>
              <a:t>condition</a:t>
            </a:r>
            <a:endParaRPr lang="en-NZ" dirty="0"/>
          </a:p>
          <a:p>
            <a:pPr marL="0" indent="0">
              <a:buNone/>
            </a:pPr>
            <a:r>
              <a:rPr lang="en-GB" dirty="0"/>
              <a:t>In this case both parents would have to be heterozygous for the condition otherwise it would be impossible to avoid the effect of the dominant allele.</a:t>
            </a:r>
            <a:endParaRPr lang="en-NZ" dirty="0"/>
          </a:p>
          <a:p>
            <a:pPr marL="0" indent="0">
              <a:buNone/>
            </a:pPr>
            <a:r>
              <a:rPr lang="en-GB" dirty="0"/>
              <a:t>Both parents could have more than 1 point in the pathway affected so long as they were heterozygous at that point, </a:t>
            </a:r>
            <a:r>
              <a:rPr lang="en-GB" dirty="0" err="1"/>
              <a:t>eg</a:t>
            </a:r>
            <a:endParaRPr lang="en-NZ" dirty="0"/>
          </a:p>
          <a:p>
            <a:pPr marL="0" indent="0">
              <a:buNone/>
            </a:pPr>
            <a:r>
              <a:rPr lang="en-GB" dirty="0"/>
              <a:t>                       </a:t>
            </a:r>
            <a:r>
              <a:rPr lang="en-GB" dirty="0" err="1"/>
              <a:t>Rr</a:t>
            </a:r>
            <a:r>
              <a:rPr lang="en-GB" dirty="0"/>
              <a:t>               </a:t>
            </a:r>
            <a:r>
              <a:rPr lang="en-GB" dirty="0" err="1"/>
              <a:t>Rr</a:t>
            </a:r>
            <a:r>
              <a:rPr lang="en-GB" dirty="0"/>
              <a:t> </a:t>
            </a:r>
            <a:endParaRPr lang="en-NZ" dirty="0"/>
          </a:p>
          <a:p>
            <a:pPr marL="0" indent="0">
              <a:buNone/>
            </a:pPr>
            <a:r>
              <a:rPr lang="en-GB" dirty="0"/>
              <a:t>parent 1 A---------&gt;B----------&gt;C</a:t>
            </a:r>
            <a:endParaRPr lang="en-NZ" dirty="0"/>
          </a:p>
          <a:p>
            <a:pPr marL="0" indent="0">
              <a:buNone/>
            </a:pPr>
            <a:r>
              <a:rPr lang="en-GB" dirty="0"/>
              <a:t> </a:t>
            </a:r>
            <a:endParaRPr lang="en-NZ" dirty="0"/>
          </a:p>
          <a:p>
            <a:pPr marL="0" indent="0">
              <a:buNone/>
            </a:pPr>
            <a:r>
              <a:rPr lang="en-GB" dirty="0"/>
              <a:t>                       </a:t>
            </a:r>
            <a:r>
              <a:rPr lang="en-GB" dirty="0" err="1"/>
              <a:t>Rr</a:t>
            </a:r>
            <a:r>
              <a:rPr lang="en-GB" dirty="0"/>
              <a:t>                </a:t>
            </a:r>
            <a:r>
              <a:rPr lang="en-GB" dirty="0" err="1"/>
              <a:t>Rr</a:t>
            </a:r>
            <a:endParaRPr lang="en-NZ" dirty="0"/>
          </a:p>
          <a:p>
            <a:pPr marL="0" indent="0">
              <a:buNone/>
            </a:pPr>
            <a:r>
              <a:rPr lang="en-GB" dirty="0"/>
              <a:t>parent 2 A---------&gt;B----------&gt;C</a:t>
            </a:r>
            <a:endParaRPr lang="en-NZ" dirty="0"/>
          </a:p>
          <a:p>
            <a:pPr marL="0" indent="0">
              <a:buNone/>
            </a:pPr>
            <a:r>
              <a:rPr lang="en-GB" dirty="0"/>
              <a:t>                         </a:t>
            </a:r>
            <a:r>
              <a:rPr lang="en-GB" dirty="0" err="1"/>
              <a:t>rr</a:t>
            </a:r>
            <a:r>
              <a:rPr lang="en-GB" dirty="0"/>
              <a:t>               </a:t>
            </a:r>
            <a:r>
              <a:rPr lang="en-GB" dirty="0" err="1"/>
              <a:t>rr</a:t>
            </a:r>
            <a:endParaRPr lang="en-NZ" dirty="0"/>
          </a:p>
          <a:p>
            <a:pPr marL="0" indent="0">
              <a:buNone/>
            </a:pPr>
            <a:r>
              <a:rPr lang="en-GB" dirty="0"/>
              <a:t>Offspring A---------&gt;B----------&gt;C</a:t>
            </a:r>
            <a:endParaRPr lang="en-NZ" dirty="0"/>
          </a:p>
          <a:p>
            <a:endParaRPr lang="en-NZ" dirty="0"/>
          </a:p>
        </p:txBody>
      </p:sp>
    </p:spTree>
    <p:extLst>
      <p:ext uri="{BB962C8B-B14F-4D97-AF65-F5344CB8AC3E}">
        <p14:creationId xmlns:p14="http://schemas.microsoft.com/office/powerpoint/2010/main" val="25866682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Dominant </a:t>
            </a:r>
            <a:r>
              <a:rPr lang="en-NZ" dirty="0" err="1" smtClean="0"/>
              <a:t>vs</a:t>
            </a:r>
            <a:r>
              <a:rPr lang="en-NZ" dirty="0" smtClean="0"/>
              <a:t> Recessive Metabolic Pathways &amp; Inheritance (2/2)</a:t>
            </a:r>
            <a:endParaRPr lang="en-NZ" dirty="0"/>
          </a:p>
        </p:txBody>
      </p:sp>
      <p:sp>
        <p:nvSpPr>
          <p:cNvPr id="3" name="Content Placeholder 2"/>
          <p:cNvSpPr>
            <a:spLocks noGrp="1"/>
          </p:cNvSpPr>
          <p:nvPr>
            <p:ph idx="1"/>
          </p:nvPr>
        </p:nvSpPr>
        <p:spPr>
          <a:xfrm>
            <a:off x="179512" y="1600200"/>
            <a:ext cx="8784976" cy="4997152"/>
          </a:xfrm>
        </p:spPr>
        <p:txBody>
          <a:bodyPr>
            <a:normAutofit fontScale="55000" lnSpcReduction="20000"/>
          </a:bodyPr>
          <a:lstStyle/>
          <a:p>
            <a:pPr marL="0" indent="0">
              <a:buNone/>
            </a:pPr>
            <a:r>
              <a:rPr lang="en-GB" dirty="0"/>
              <a:t>There are a number of possible combinations to the way in which a condition can be inherited because the metabolic pathway has at least two points where different genes are controlling the outcome</a:t>
            </a:r>
            <a:r>
              <a:rPr lang="en-GB" dirty="0" smtClean="0"/>
              <a:t>.</a:t>
            </a:r>
          </a:p>
          <a:p>
            <a:pPr marL="0" indent="0">
              <a:buNone/>
            </a:pPr>
            <a:endParaRPr lang="en-NZ" dirty="0"/>
          </a:p>
          <a:p>
            <a:pPr marL="0" indent="0">
              <a:buNone/>
            </a:pPr>
            <a:r>
              <a:rPr lang="en-GB" b="1" dirty="0"/>
              <a:t>Recessive condition</a:t>
            </a:r>
            <a:endParaRPr lang="en-NZ" dirty="0"/>
          </a:p>
          <a:p>
            <a:pPr marL="0" indent="0">
              <a:buNone/>
            </a:pPr>
            <a:r>
              <a:rPr lang="en-GB" dirty="0"/>
              <a:t>Both parents have the condition so they must both have recessive alleles for one of the genes controlling one of the points of the pathway. </a:t>
            </a:r>
            <a:endParaRPr lang="en-NZ" dirty="0"/>
          </a:p>
          <a:p>
            <a:pPr marL="0" indent="0">
              <a:buNone/>
            </a:pPr>
            <a:r>
              <a:rPr lang="en-GB" dirty="0"/>
              <a:t>One of their offspring can be normal because if the points which are affected in the parents are different, then each one of those can be dominated by an allele inherited from the other, </a:t>
            </a:r>
            <a:endParaRPr lang="en-NZ" dirty="0"/>
          </a:p>
          <a:p>
            <a:pPr marL="0" indent="0">
              <a:buNone/>
            </a:pPr>
            <a:r>
              <a:rPr lang="en-GB" dirty="0" err="1"/>
              <a:t>Eg</a:t>
            </a:r>
            <a:r>
              <a:rPr lang="en-GB" dirty="0"/>
              <a:t>:</a:t>
            </a:r>
            <a:endParaRPr lang="en-NZ" dirty="0"/>
          </a:p>
          <a:p>
            <a:pPr marL="0" indent="0">
              <a:buNone/>
            </a:pPr>
            <a:r>
              <a:rPr lang="en-GB" dirty="0"/>
              <a:t>                      </a:t>
            </a:r>
            <a:r>
              <a:rPr lang="en-GB" dirty="0" err="1"/>
              <a:t>rr</a:t>
            </a:r>
            <a:r>
              <a:rPr lang="en-GB" dirty="0"/>
              <a:t>             </a:t>
            </a:r>
            <a:r>
              <a:rPr lang="en-GB" dirty="0" err="1"/>
              <a:t>Rr</a:t>
            </a:r>
            <a:r>
              <a:rPr lang="en-GB" dirty="0"/>
              <a:t> or RR</a:t>
            </a:r>
            <a:endParaRPr lang="en-NZ" dirty="0"/>
          </a:p>
          <a:p>
            <a:pPr marL="0" indent="0">
              <a:buNone/>
            </a:pPr>
            <a:r>
              <a:rPr lang="en-GB" dirty="0"/>
              <a:t>parent 1 A---------&gt;B----------&gt;C</a:t>
            </a:r>
            <a:endParaRPr lang="en-NZ" dirty="0"/>
          </a:p>
          <a:p>
            <a:pPr marL="0" indent="0">
              <a:buNone/>
            </a:pPr>
            <a:r>
              <a:rPr lang="en-GB" dirty="0"/>
              <a:t> </a:t>
            </a:r>
            <a:endParaRPr lang="en-NZ" dirty="0"/>
          </a:p>
          <a:p>
            <a:pPr marL="0" indent="0">
              <a:buNone/>
            </a:pPr>
            <a:r>
              <a:rPr lang="en-GB" dirty="0"/>
              <a:t>                    </a:t>
            </a:r>
            <a:r>
              <a:rPr lang="en-GB" dirty="0" err="1"/>
              <a:t>Rr</a:t>
            </a:r>
            <a:r>
              <a:rPr lang="en-GB" dirty="0"/>
              <a:t> or RR       </a:t>
            </a:r>
            <a:r>
              <a:rPr lang="en-GB" dirty="0" err="1"/>
              <a:t>rr</a:t>
            </a:r>
            <a:endParaRPr lang="en-NZ" dirty="0"/>
          </a:p>
          <a:p>
            <a:pPr marL="0" indent="0">
              <a:buNone/>
            </a:pPr>
            <a:r>
              <a:rPr lang="en-GB" dirty="0"/>
              <a:t>parent 2 A---------&gt;B----------&gt;C</a:t>
            </a:r>
            <a:endParaRPr lang="en-NZ" dirty="0"/>
          </a:p>
          <a:p>
            <a:pPr marL="0" indent="0">
              <a:buNone/>
            </a:pPr>
            <a:r>
              <a:rPr lang="en-GB" dirty="0"/>
              <a:t> </a:t>
            </a:r>
            <a:endParaRPr lang="en-NZ" dirty="0"/>
          </a:p>
          <a:p>
            <a:pPr marL="0" indent="0">
              <a:buNone/>
            </a:pPr>
            <a:r>
              <a:rPr lang="en-GB" dirty="0"/>
              <a:t>                         </a:t>
            </a:r>
            <a:r>
              <a:rPr lang="en-GB" dirty="0" err="1"/>
              <a:t>Rr</a:t>
            </a:r>
            <a:r>
              <a:rPr lang="en-GB" dirty="0"/>
              <a:t>             </a:t>
            </a:r>
            <a:r>
              <a:rPr lang="en-GB" dirty="0" err="1"/>
              <a:t>Rr</a:t>
            </a:r>
            <a:endParaRPr lang="en-NZ" dirty="0"/>
          </a:p>
          <a:p>
            <a:pPr marL="0" indent="0">
              <a:buNone/>
            </a:pPr>
            <a:r>
              <a:rPr lang="en-GB" dirty="0"/>
              <a:t>Offspring A---------&gt;B----------&gt;</a:t>
            </a:r>
            <a:r>
              <a:rPr lang="en-GB" dirty="0" smtClean="0"/>
              <a:t>C</a:t>
            </a:r>
            <a:endParaRPr lang="en-NZ" dirty="0"/>
          </a:p>
        </p:txBody>
      </p:sp>
    </p:spTree>
    <p:extLst>
      <p:ext uri="{BB962C8B-B14F-4D97-AF65-F5344CB8AC3E}">
        <p14:creationId xmlns:p14="http://schemas.microsoft.com/office/powerpoint/2010/main" val="29211524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Environment &amp; Genes</a:t>
            </a:r>
            <a:endParaRPr lang="en-NZ" dirty="0"/>
          </a:p>
        </p:txBody>
      </p:sp>
      <p:sp>
        <p:nvSpPr>
          <p:cNvPr id="3" name="Content Placeholder 2"/>
          <p:cNvSpPr>
            <a:spLocks noGrp="1"/>
          </p:cNvSpPr>
          <p:nvPr>
            <p:ph idx="1"/>
          </p:nvPr>
        </p:nvSpPr>
        <p:spPr>
          <a:xfrm>
            <a:off x="457200" y="1600200"/>
            <a:ext cx="8229600" cy="4781128"/>
          </a:xfrm>
        </p:spPr>
        <p:txBody>
          <a:bodyPr>
            <a:normAutofit lnSpcReduction="10000"/>
          </a:bodyPr>
          <a:lstStyle/>
          <a:p>
            <a:r>
              <a:rPr lang="en-NZ" b="1" dirty="0"/>
              <a:t>Define Environmental Factor. </a:t>
            </a:r>
            <a:r>
              <a:rPr lang="en-NZ" i="1" dirty="0"/>
              <a:t>(</a:t>
            </a:r>
            <a:r>
              <a:rPr lang="en-NZ" i="1" dirty="0" err="1"/>
              <a:t>Biozone</a:t>
            </a:r>
            <a:r>
              <a:rPr lang="en-NZ" i="1" dirty="0"/>
              <a:t>: sources of genetic variation</a:t>
            </a:r>
            <a:r>
              <a:rPr lang="en-NZ" i="1" dirty="0" smtClean="0"/>
              <a:t>)</a:t>
            </a:r>
          </a:p>
          <a:p>
            <a:pPr marL="0" indent="0">
              <a:buNone/>
            </a:pPr>
            <a:endParaRPr lang="en-NZ" dirty="0"/>
          </a:p>
          <a:p>
            <a:r>
              <a:rPr lang="en-NZ" b="1" dirty="0">
                <a:solidFill>
                  <a:srgbClr val="0000FF"/>
                </a:solidFill>
              </a:rPr>
              <a:t>Any internal or external factors that influence the expression of the genotype. </a:t>
            </a:r>
            <a:endParaRPr lang="en-NZ" b="1" dirty="0" smtClean="0">
              <a:solidFill>
                <a:srgbClr val="0000FF"/>
              </a:solidFill>
            </a:endParaRPr>
          </a:p>
          <a:p>
            <a:r>
              <a:rPr lang="en-NZ" dirty="0" smtClean="0"/>
              <a:t>External </a:t>
            </a:r>
            <a:r>
              <a:rPr lang="en-NZ" dirty="0"/>
              <a:t>factors can include: temperature, light intensity, and competition. While internal factors can include: presence or absence of Hormones and/or growth factors during development.</a:t>
            </a:r>
          </a:p>
          <a:p>
            <a:endParaRPr lang="en-NZ" dirty="0"/>
          </a:p>
        </p:txBody>
      </p:sp>
    </p:spTree>
    <p:extLst>
      <p:ext uri="{BB962C8B-B14F-4D97-AF65-F5344CB8AC3E}">
        <p14:creationId xmlns:p14="http://schemas.microsoft.com/office/powerpoint/2010/main" val="17919670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Genotype</a:t>
            </a:r>
            <a:endParaRPr lang="en-NZ" dirty="0"/>
          </a:p>
        </p:txBody>
      </p:sp>
      <p:sp>
        <p:nvSpPr>
          <p:cNvPr id="3" name="Content Placeholder 2"/>
          <p:cNvSpPr>
            <a:spLocks noGrp="1"/>
          </p:cNvSpPr>
          <p:nvPr>
            <p:ph idx="1"/>
          </p:nvPr>
        </p:nvSpPr>
        <p:spPr/>
        <p:txBody>
          <a:bodyPr/>
          <a:lstStyle/>
          <a:p>
            <a:r>
              <a:rPr lang="en-GB" dirty="0"/>
              <a:t>Genotype is genetic constitution (the genome) of a cell or an organism</a:t>
            </a:r>
            <a:r>
              <a:rPr lang="en-GB" dirty="0" smtClean="0"/>
              <a:t>.</a:t>
            </a:r>
          </a:p>
          <a:p>
            <a:endParaRPr lang="en-NZ" dirty="0"/>
          </a:p>
          <a:p>
            <a:pPr marL="0" indent="0">
              <a:buNone/>
            </a:pPr>
            <a:r>
              <a:rPr lang="en-NZ" dirty="0" smtClean="0"/>
              <a:t>Or</a:t>
            </a:r>
          </a:p>
          <a:p>
            <a:pPr marL="0" indent="0">
              <a:buNone/>
            </a:pPr>
            <a:r>
              <a:rPr lang="en-NZ" dirty="0" smtClean="0"/>
              <a:t> </a:t>
            </a:r>
            <a:endParaRPr lang="en-NZ" dirty="0"/>
          </a:p>
          <a:p>
            <a:r>
              <a:rPr lang="en-NZ" dirty="0"/>
              <a:t>The Allele combinations an organism has at a particular locus. </a:t>
            </a:r>
          </a:p>
          <a:p>
            <a:endParaRPr lang="en-NZ" dirty="0"/>
          </a:p>
        </p:txBody>
      </p:sp>
    </p:spTree>
    <p:extLst>
      <p:ext uri="{BB962C8B-B14F-4D97-AF65-F5344CB8AC3E}">
        <p14:creationId xmlns:p14="http://schemas.microsoft.com/office/powerpoint/2010/main" val="23608337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Environment &amp; Genotype</a:t>
            </a:r>
            <a:endParaRPr lang="en-NZ" dirty="0"/>
          </a:p>
        </p:txBody>
      </p:sp>
      <p:sp>
        <p:nvSpPr>
          <p:cNvPr id="3" name="Content Placeholder 2"/>
          <p:cNvSpPr>
            <a:spLocks noGrp="1"/>
          </p:cNvSpPr>
          <p:nvPr>
            <p:ph idx="1"/>
          </p:nvPr>
        </p:nvSpPr>
        <p:spPr>
          <a:xfrm>
            <a:off x="457200" y="1600200"/>
            <a:ext cx="4690864" cy="4525963"/>
          </a:xfrm>
        </p:spPr>
        <p:txBody>
          <a:bodyPr/>
          <a:lstStyle/>
          <a:p>
            <a:r>
              <a:rPr lang="en-NZ" dirty="0" smtClean="0"/>
              <a:t>Environmental mutagens can affect genotype for the next generation should the mutation occur in the gametes. </a:t>
            </a:r>
            <a:endParaRPr lang="en-N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498" y="1647825"/>
            <a:ext cx="3390895" cy="235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69160"/>
            <a:ext cx="16764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2680" y="4731047"/>
            <a:ext cx="22860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4320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p>
        </p:txBody>
      </p:sp>
      <p:sp>
        <p:nvSpPr>
          <p:cNvPr id="4" name="Title 3"/>
          <p:cNvSpPr>
            <a:spLocks noGrp="1"/>
          </p:cNvSpPr>
          <p:nvPr>
            <p:ph type="title"/>
          </p:nvPr>
        </p:nvSpPr>
        <p:spPr/>
        <p:txBody>
          <a:bodyPr/>
          <a:lstStyle/>
          <a:p>
            <a:endParaRPr lang="en-NZ"/>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47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1880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336704"/>
          </a:xfrm>
        </p:spPr>
        <p:txBody>
          <a:bodyPr>
            <a:normAutofit fontScale="85000" lnSpcReduction="10000"/>
          </a:bodyPr>
          <a:lstStyle/>
          <a:p>
            <a:pPr marL="0" indent="0">
              <a:buNone/>
            </a:pPr>
            <a:r>
              <a:rPr lang="en-NZ" b="1" dirty="0"/>
              <a:t>Explain how the environment can affect the genotype, give specific examples. </a:t>
            </a:r>
            <a:endParaRPr lang="en-NZ" dirty="0"/>
          </a:p>
          <a:p>
            <a:r>
              <a:rPr lang="en-NZ" dirty="0"/>
              <a:t>The environment can effect genotype </a:t>
            </a:r>
            <a:r>
              <a:rPr lang="en-NZ" b="1" dirty="0">
                <a:solidFill>
                  <a:srgbClr val="0000FF"/>
                </a:solidFill>
              </a:rPr>
              <a:t>via mutagenic agents </a:t>
            </a:r>
            <a:r>
              <a:rPr lang="en-NZ" dirty="0"/>
              <a:t>increasing the likelihood of mutations to occur. If the mutation causes a change in the protein, it becomes a new allele and can change the genotype for some cells in that individual, and if the mutation occurred in </a:t>
            </a:r>
            <a:r>
              <a:rPr lang="en-NZ" b="1" dirty="0">
                <a:solidFill>
                  <a:srgbClr val="0000FF"/>
                </a:solidFill>
              </a:rPr>
              <a:t>the </a:t>
            </a:r>
            <a:r>
              <a:rPr lang="en-NZ" b="1" dirty="0" err="1">
                <a:solidFill>
                  <a:srgbClr val="0000FF"/>
                </a:solidFill>
              </a:rPr>
              <a:t>gametic</a:t>
            </a:r>
            <a:r>
              <a:rPr lang="en-NZ" b="1" dirty="0">
                <a:solidFill>
                  <a:srgbClr val="0000FF"/>
                </a:solidFill>
              </a:rPr>
              <a:t> cells</a:t>
            </a:r>
            <a:r>
              <a:rPr lang="en-NZ" dirty="0"/>
              <a:t> the new allele can </a:t>
            </a:r>
            <a:r>
              <a:rPr lang="en-NZ" b="1" dirty="0">
                <a:solidFill>
                  <a:srgbClr val="0000FF"/>
                </a:solidFill>
              </a:rPr>
              <a:t>enter the gene pool.</a:t>
            </a:r>
            <a:r>
              <a:rPr lang="en-NZ" dirty="0"/>
              <a:t> </a:t>
            </a:r>
            <a:endParaRPr lang="en-NZ" dirty="0" smtClean="0"/>
          </a:p>
          <a:p>
            <a:r>
              <a:rPr lang="en-NZ" dirty="0" smtClean="0"/>
              <a:t>For </a:t>
            </a:r>
            <a:r>
              <a:rPr lang="en-NZ" dirty="0"/>
              <a:t>example those who smoke may develop lung cancer, which affects the lung cells in the body as they have come into contact with the mutagen, however if the cancer spread and the </a:t>
            </a:r>
            <a:r>
              <a:rPr lang="en-NZ" dirty="0" smtClean="0"/>
              <a:t>poisonous </a:t>
            </a:r>
            <a:r>
              <a:rPr lang="en-NZ" dirty="0"/>
              <a:t>chemicals breathed in from tobacco smoking caused a mutation to occur in that individuals gametes that caused a new allele, then their offspring can be affected and have the new allele in every cell of their body. </a:t>
            </a:r>
          </a:p>
          <a:p>
            <a:endParaRPr lang="en-NZ" dirty="0"/>
          </a:p>
        </p:txBody>
      </p:sp>
    </p:spTree>
    <p:extLst>
      <p:ext uri="{BB962C8B-B14F-4D97-AF65-F5344CB8AC3E}">
        <p14:creationId xmlns:p14="http://schemas.microsoft.com/office/powerpoint/2010/main" val="11369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Temperature &amp; Phenotype</a:t>
            </a:r>
            <a:endParaRPr lang="en-NZ" dirty="0"/>
          </a:p>
        </p:txBody>
      </p:sp>
      <p:sp>
        <p:nvSpPr>
          <p:cNvPr id="3" name="Content Placeholder 2"/>
          <p:cNvSpPr>
            <a:spLocks noGrp="1"/>
          </p:cNvSpPr>
          <p:nvPr>
            <p:ph idx="1"/>
          </p:nvPr>
        </p:nvSpPr>
        <p:spPr/>
        <p:txBody>
          <a:bodyPr/>
          <a:lstStyle/>
          <a:p>
            <a:r>
              <a:rPr lang="en-NZ" dirty="0" smtClean="0"/>
              <a:t>Dark pigment produced only in cooler parts of the body.</a:t>
            </a:r>
          </a:p>
          <a:p>
            <a:r>
              <a:rPr lang="en-NZ" dirty="0" err="1" smtClean="0"/>
              <a:t>Ie</a:t>
            </a:r>
            <a:r>
              <a:rPr lang="en-NZ" dirty="0" smtClean="0"/>
              <a:t>. Ice pack on Himalayan rabbit = Black Hair.</a:t>
            </a:r>
            <a:endParaRPr lang="en-NZ"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3281908" cy="343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401616"/>
            <a:ext cx="302433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4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normAutofit fontScale="85000" lnSpcReduction="10000"/>
          </a:bodyPr>
          <a:lstStyle/>
          <a:p>
            <a:pPr marL="0" indent="0">
              <a:buNone/>
            </a:pPr>
            <a:r>
              <a:rPr lang="en-NZ" b="1" dirty="0"/>
              <a:t>Explain how the environment can affect the phenotype, give specific examples. </a:t>
            </a:r>
          </a:p>
          <a:p>
            <a:r>
              <a:rPr lang="en-NZ" dirty="0"/>
              <a:t>The environment can affect the way the genes are expressed without changing the alleles or genotype of an individual. For example if someone were to plant tall beans that say the grow over 2 meters tall but, fail to water them regularly, space them out and weed the soil around them, the plants may be stunted in their growth through lack of water, nutrients and sunlight availability. </a:t>
            </a:r>
            <a:endParaRPr lang="en-NZ" dirty="0" smtClean="0"/>
          </a:p>
          <a:p>
            <a:pPr marL="0" indent="0">
              <a:buNone/>
            </a:pPr>
            <a:endParaRPr lang="en-NZ" dirty="0"/>
          </a:p>
          <a:p>
            <a:r>
              <a:rPr lang="en-NZ" dirty="0"/>
              <a:t>Another example could be human skin colour, if there were identical twins with light skin colour, but one twin did a lot of sport and work outside while the other was mainly indoors, then the outdoor twin would build up more of a tan and melanin in their skin as protection against the sun’s rays and therefore look different than their twin.</a:t>
            </a:r>
          </a:p>
          <a:p>
            <a:endParaRPr lang="en-NZ" dirty="0"/>
          </a:p>
        </p:txBody>
      </p:sp>
    </p:spTree>
    <p:extLst>
      <p:ext uri="{BB962C8B-B14F-4D97-AF65-F5344CB8AC3E}">
        <p14:creationId xmlns:p14="http://schemas.microsoft.com/office/powerpoint/2010/main" val="84484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sz="3600">
                <a:solidFill>
                  <a:schemeClr val="tx1"/>
                </a:solidFill>
                <a:latin typeface="Comic Sans MS" pitchFamily="66" charset="0"/>
              </a:defRPr>
            </a:lvl1pPr>
            <a:lvl2pPr marL="742950" indent="-285750" eaLnBrk="0" hangingPunct="0">
              <a:defRPr sz="3600">
                <a:solidFill>
                  <a:schemeClr val="tx1"/>
                </a:solidFill>
                <a:latin typeface="Comic Sans MS" pitchFamily="66" charset="0"/>
              </a:defRPr>
            </a:lvl2pPr>
            <a:lvl3pPr marL="1143000" indent="-228600" eaLnBrk="0" hangingPunct="0">
              <a:defRPr sz="3600">
                <a:solidFill>
                  <a:schemeClr val="tx1"/>
                </a:solidFill>
                <a:latin typeface="Comic Sans MS" pitchFamily="66" charset="0"/>
              </a:defRPr>
            </a:lvl3pPr>
            <a:lvl4pPr marL="1600200" indent="-228600" eaLnBrk="0" hangingPunct="0">
              <a:defRPr sz="3600">
                <a:solidFill>
                  <a:schemeClr val="tx1"/>
                </a:solidFill>
                <a:latin typeface="Comic Sans MS" pitchFamily="66" charset="0"/>
              </a:defRPr>
            </a:lvl4pPr>
            <a:lvl5pPr marL="2057400" indent="-228600" eaLnBrk="0" hangingPunct="0">
              <a:defRPr sz="3600">
                <a:solidFill>
                  <a:schemeClr val="tx1"/>
                </a:solidFill>
                <a:latin typeface="Comic Sans MS" pitchFamily="66" charset="0"/>
              </a:defRPr>
            </a:lvl5pPr>
            <a:lvl6pPr marL="2514600" indent="-228600" eaLnBrk="0" fontAlgn="base" hangingPunct="0">
              <a:spcBef>
                <a:spcPct val="0"/>
              </a:spcBef>
              <a:spcAft>
                <a:spcPct val="0"/>
              </a:spcAft>
              <a:defRPr sz="3600">
                <a:solidFill>
                  <a:schemeClr val="tx1"/>
                </a:solidFill>
                <a:latin typeface="Comic Sans MS" pitchFamily="66" charset="0"/>
              </a:defRPr>
            </a:lvl6pPr>
            <a:lvl7pPr marL="2971800" indent="-228600" eaLnBrk="0" fontAlgn="base" hangingPunct="0">
              <a:spcBef>
                <a:spcPct val="0"/>
              </a:spcBef>
              <a:spcAft>
                <a:spcPct val="0"/>
              </a:spcAft>
              <a:defRPr sz="3600">
                <a:solidFill>
                  <a:schemeClr val="tx1"/>
                </a:solidFill>
                <a:latin typeface="Comic Sans MS" pitchFamily="66" charset="0"/>
              </a:defRPr>
            </a:lvl7pPr>
            <a:lvl8pPr marL="3429000" indent="-228600" eaLnBrk="0" fontAlgn="base" hangingPunct="0">
              <a:spcBef>
                <a:spcPct val="0"/>
              </a:spcBef>
              <a:spcAft>
                <a:spcPct val="0"/>
              </a:spcAft>
              <a:defRPr sz="3600">
                <a:solidFill>
                  <a:schemeClr val="tx1"/>
                </a:solidFill>
                <a:latin typeface="Comic Sans MS" pitchFamily="66" charset="0"/>
              </a:defRPr>
            </a:lvl8pPr>
            <a:lvl9pPr marL="3886200" indent="-228600" eaLnBrk="0" fontAlgn="base" hangingPunct="0">
              <a:spcBef>
                <a:spcPct val="0"/>
              </a:spcBef>
              <a:spcAft>
                <a:spcPct val="0"/>
              </a:spcAft>
              <a:defRPr sz="3600">
                <a:solidFill>
                  <a:schemeClr val="tx1"/>
                </a:solidFill>
                <a:latin typeface="Comic Sans MS" pitchFamily="66" charset="0"/>
              </a:defRPr>
            </a:lvl9pPr>
          </a:lstStyle>
          <a:p>
            <a:pPr eaLnBrk="1" hangingPunct="1"/>
            <a:fld id="{746C5B15-7138-416E-BC45-7E7A6AC4168A}" type="slidenum">
              <a:rPr lang="en-US" sz="1400">
                <a:latin typeface="Times New Roman" pitchFamily="18" charset="0"/>
              </a:rPr>
              <a:pPr eaLnBrk="1" hangingPunct="1"/>
              <a:t>9</a:t>
            </a:fld>
            <a:endParaRPr lang="en-US" sz="1400">
              <a:latin typeface="Times New Roman" pitchFamily="18" charset="0"/>
            </a:endParaRPr>
          </a:p>
        </p:txBody>
      </p:sp>
      <p:sp>
        <p:nvSpPr>
          <p:cNvPr id="11266" name="Rectangle 2"/>
          <p:cNvSpPr>
            <a:spLocks noGrp="1" noChangeArrowheads="1"/>
          </p:cNvSpPr>
          <p:nvPr>
            <p:ph type="title"/>
          </p:nvPr>
        </p:nvSpPr>
        <p:spPr>
          <a:xfrm>
            <a:off x="1981200" y="304800"/>
            <a:ext cx="6477000" cy="838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mtClean="0">
                <a:solidFill>
                  <a:srgbClr val="00279F"/>
                </a:solidFill>
                <a:effectLst>
                  <a:outerShdw blurRad="38100" dist="38100" dir="2700000" algn="tl">
                    <a:srgbClr val="C0C0C0"/>
                  </a:outerShdw>
                </a:effectLst>
                <a:latin typeface="Comic Sans MS" pitchFamily="66" charset="0"/>
              </a:rPr>
              <a:t>Base-Pairings</a:t>
            </a:r>
            <a:endParaRPr lang="en-US" smtClean="0">
              <a:effectLst>
                <a:outerShdw blurRad="38100" dist="38100" dir="2700000" algn="tl">
                  <a:srgbClr val="C0C0C0"/>
                </a:outerShdw>
              </a:effectLst>
              <a:latin typeface="Comic Sans MS" pitchFamily="66" charset="0"/>
            </a:endParaRPr>
          </a:p>
        </p:txBody>
      </p:sp>
      <p:sp>
        <p:nvSpPr>
          <p:cNvPr id="11267" name="Rectangle 3"/>
          <p:cNvSpPr>
            <a:spLocks noGrp="1" noChangeArrowheads="1"/>
          </p:cNvSpPr>
          <p:nvPr>
            <p:ph type="body" idx="1"/>
          </p:nvPr>
        </p:nvSpPr>
        <p:spPr>
          <a:xfrm>
            <a:off x="1981200" y="1143000"/>
            <a:ext cx="6477000" cy="495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z="3600" b="1" smtClean="0">
                <a:solidFill>
                  <a:srgbClr val="A50021"/>
                </a:solidFill>
                <a:latin typeface="Comic Sans MS" pitchFamily="66" charset="0"/>
              </a:rPr>
              <a:t>Purines </a:t>
            </a:r>
            <a:r>
              <a:rPr lang="en-US" sz="3600" b="1" smtClean="0">
                <a:solidFill>
                  <a:srgbClr val="000066"/>
                </a:solidFill>
                <a:latin typeface="Comic Sans MS" pitchFamily="66" charset="0"/>
              </a:rPr>
              <a:t>only pair</a:t>
            </a:r>
            <a:r>
              <a:rPr lang="en-US" sz="3600" b="1" smtClean="0">
                <a:solidFill>
                  <a:srgbClr val="A50021"/>
                </a:solidFill>
                <a:latin typeface="Comic Sans MS" pitchFamily="66" charset="0"/>
              </a:rPr>
              <a:t> </a:t>
            </a:r>
            <a:r>
              <a:rPr lang="en-US" sz="3600" b="1" smtClean="0">
                <a:latin typeface="Comic Sans MS" pitchFamily="66" charset="0"/>
              </a:rPr>
              <a:t>with</a:t>
            </a:r>
            <a:r>
              <a:rPr lang="en-US" sz="3600" b="1" smtClean="0">
                <a:solidFill>
                  <a:srgbClr val="A50021"/>
                </a:solidFill>
                <a:latin typeface="Comic Sans MS" pitchFamily="66" charset="0"/>
              </a:rPr>
              <a:t> Pyrimidines</a:t>
            </a:r>
          </a:p>
          <a:p>
            <a:pPr eaLnBrk="1" hangingPunct="1"/>
            <a:r>
              <a:rPr lang="en-US" sz="3600" b="1" smtClean="0">
                <a:solidFill>
                  <a:srgbClr val="A50021"/>
                </a:solidFill>
                <a:latin typeface="Comic Sans MS" pitchFamily="66" charset="0"/>
              </a:rPr>
              <a:t>Three</a:t>
            </a:r>
            <a:r>
              <a:rPr lang="en-US" sz="3600" b="1" smtClean="0">
                <a:latin typeface="Comic Sans MS" pitchFamily="66" charset="0"/>
              </a:rPr>
              <a:t> hydrogen bonds required to bond </a:t>
            </a:r>
            <a:r>
              <a:rPr lang="en-US" sz="3600" b="1" smtClean="0">
                <a:solidFill>
                  <a:srgbClr val="000066"/>
                </a:solidFill>
                <a:latin typeface="Comic Sans MS" pitchFamily="66" charset="0"/>
              </a:rPr>
              <a:t>Guanine &amp; Cytosine</a:t>
            </a:r>
          </a:p>
          <a:p>
            <a:pPr eaLnBrk="1" hangingPunct="1"/>
            <a:endParaRPr lang="en-US" sz="3600" b="1" smtClean="0">
              <a:solidFill>
                <a:srgbClr val="000066"/>
              </a:solidFill>
              <a:latin typeface="Comic Sans MS" pitchFamily="66" charset="0"/>
            </a:endParaRPr>
          </a:p>
        </p:txBody>
      </p:sp>
      <p:grpSp>
        <p:nvGrpSpPr>
          <p:cNvPr id="11272" name="Group 8"/>
          <p:cNvGrpSpPr>
            <a:grpSpLocks/>
          </p:cNvGrpSpPr>
          <p:nvPr/>
        </p:nvGrpSpPr>
        <p:grpSpPr bwMode="auto">
          <a:xfrm>
            <a:off x="2438400" y="4191000"/>
            <a:ext cx="5384800" cy="2300288"/>
            <a:chOff x="1200" y="2775"/>
            <a:chExt cx="3392" cy="1449"/>
          </a:xfrm>
        </p:grpSpPr>
        <p:sp>
          <p:nvSpPr>
            <p:cNvPr id="15366" name="AutoShape 9"/>
            <p:cNvSpPr>
              <a:spLocks noChangeArrowheads="1"/>
            </p:cNvSpPr>
            <p:nvPr/>
          </p:nvSpPr>
          <p:spPr bwMode="auto">
            <a:xfrm>
              <a:off x="3472" y="3280"/>
              <a:ext cx="1120" cy="928"/>
            </a:xfrm>
            <a:prstGeom prst="hexagon">
              <a:avLst>
                <a:gd name="adj" fmla="val 30167"/>
                <a:gd name="vf" fmla="val 115470"/>
              </a:avLst>
            </a:prstGeom>
            <a:solidFill>
              <a:schemeClr val="accent2"/>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367" name="AutoShape 10"/>
            <p:cNvSpPr>
              <a:spLocks noChangeArrowheads="1"/>
            </p:cNvSpPr>
            <p:nvPr/>
          </p:nvSpPr>
          <p:spPr bwMode="auto">
            <a:xfrm>
              <a:off x="1936" y="3280"/>
              <a:ext cx="1120" cy="928"/>
            </a:xfrm>
            <a:prstGeom prst="hexagon">
              <a:avLst>
                <a:gd name="adj" fmla="val 30167"/>
                <a:gd name="vf" fmla="val 115470"/>
              </a:avLst>
            </a:prstGeom>
            <a:solidFill>
              <a:srgbClr val="9234DB"/>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368" name="Rectangle 11"/>
            <p:cNvSpPr>
              <a:spLocks noChangeArrowheads="1"/>
            </p:cNvSpPr>
            <p:nvPr/>
          </p:nvSpPr>
          <p:spPr bwMode="auto">
            <a:xfrm>
              <a:off x="3879" y="3562"/>
              <a:ext cx="25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C</a:t>
              </a:r>
            </a:p>
          </p:txBody>
        </p:sp>
        <p:sp>
          <p:nvSpPr>
            <p:cNvPr id="15369" name="Rectangle 12"/>
            <p:cNvSpPr>
              <a:spLocks noChangeArrowheads="1"/>
            </p:cNvSpPr>
            <p:nvPr/>
          </p:nvSpPr>
          <p:spPr bwMode="auto">
            <a:xfrm>
              <a:off x="2295" y="3562"/>
              <a:ext cx="26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800" b="1"/>
                <a:t>G</a:t>
              </a:r>
            </a:p>
          </p:txBody>
        </p:sp>
        <p:sp>
          <p:nvSpPr>
            <p:cNvPr id="15370" name="Line 13"/>
            <p:cNvSpPr>
              <a:spLocks noChangeShapeType="1"/>
            </p:cNvSpPr>
            <p:nvPr/>
          </p:nvSpPr>
          <p:spPr bwMode="auto">
            <a:xfrm>
              <a:off x="2800" y="3264"/>
              <a:ext cx="976"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371" name="Line 14"/>
            <p:cNvSpPr>
              <a:spLocks noChangeShapeType="1"/>
            </p:cNvSpPr>
            <p:nvPr/>
          </p:nvSpPr>
          <p:spPr bwMode="auto">
            <a:xfrm>
              <a:off x="3088" y="3744"/>
              <a:ext cx="400"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372" name="Line 15"/>
            <p:cNvSpPr>
              <a:spLocks noChangeShapeType="1"/>
            </p:cNvSpPr>
            <p:nvPr/>
          </p:nvSpPr>
          <p:spPr bwMode="auto">
            <a:xfrm>
              <a:off x="2800" y="4224"/>
              <a:ext cx="976"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373" name="Rectangle 16"/>
            <p:cNvSpPr>
              <a:spLocks noChangeArrowheads="1"/>
            </p:cNvSpPr>
            <p:nvPr/>
          </p:nvSpPr>
          <p:spPr bwMode="auto">
            <a:xfrm>
              <a:off x="3111" y="2775"/>
              <a:ext cx="110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1"/>
                <a:t>3 H-bonds</a:t>
              </a:r>
            </a:p>
          </p:txBody>
        </p:sp>
        <p:sp>
          <p:nvSpPr>
            <p:cNvPr id="15374" name="Line 17"/>
            <p:cNvSpPr>
              <a:spLocks noChangeShapeType="1"/>
            </p:cNvSpPr>
            <p:nvPr/>
          </p:nvSpPr>
          <p:spPr bwMode="auto">
            <a:xfrm flipH="1">
              <a:off x="3304" y="3080"/>
              <a:ext cx="64" cy="1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5375" name="AutoShape 18"/>
            <p:cNvSpPr>
              <a:spLocks noChangeArrowheads="1"/>
            </p:cNvSpPr>
            <p:nvPr/>
          </p:nvSpPr>
          <p:spPr bwMode="auto">
            <a:xfrm rot="-3555446">
              <a:off x="1192" y="2792"/>
              <a:ext cx="962" cy="945"/>
            </a:xfrm>
            <a:prstGeom prst="pentagon">
              <a:avLst/>
            </a:prstGeom>
            <a:solidFill>
              <a:srgbClr val="9234DB"/>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spTree>
    <p:extLst>
      <p:ext uri="{BB962C8B-B14F-4D97-AF65-F5344CB8AC3E}">
        <p14:creationId xmlns:p14="http://schemas.microsoft.com/office/powerpoint/2010/main" val="9149847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272"/>
                                        </p:tgtEl>
                                        <p:attrNameLst>
                                          <p:attrName>style.visibility</p:attrName>
                                        </p:attrNameLst>
                                      </p:cBhvr>
                                      <p:to>
                                        <p:strVal val="visible"/>
                                      </p:to>
                                    </p:set>
                                    <p:anim calcmode="lin" valueType="num">
                                      <p:cBhvr additive="base">
                                        <p:cTn id="17" dur="500" fill="hold"/>
                                        <p:tgtEl>
                                          <p:spTgt spid="11272"/>
                                        </p:tgtEl>
                                        <p:attrNameLst>
                                          <p:attrName>ppt_x</p:attrName>
                                        </p:attrNameLst>
                                      </p:cBhvr>
                                      <p:tavLst>
                                        <p:tav tm="0">
                                          <p:val>
                                            <p:strVal val="#ppt_x"/>
                                          </p:val>
                                        </p:tav>
                                        <p:tav tm="100000">
                                          <p:val>
                                            <p:strVal val="#ppt_x"/>
                                          </p:val>
                                        </p:tav>
                                      </p:tavLst>
                                    </p:anim>
                                    <p:anim calcmode="lin" valueType="num">
                                      <p:cBhvr additive="base">
                                        <p:cTn id="18"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Epigenetics</a:t>
            </a:r>
            <a:endParaRPr lang="en-NZ" dirty="0"/>
          </a:p>
        </p:txBody>
      </p:sp>
      <p:sp>
        <p:nvSpPr>
          <p:cNvPr id="3" name="Content Placeholder 2"/>
          <p:cNvSpPr>
            <a:spLocks noGrp="1"/>
          </p:cNvSpPr>
          <p:nvPr>
            <p:ph idx="1"/>
          </p:nvPr>
        </p:nvSpPr>
        <p:spPr>
          <a:xfrm>
            <a:off x="251520" y="1268760"/>
            <a:ext cx="8568952" cy="5256584"/>
          </a:xfrm>
        </p:spPr>
        <p:txBody>
          <a:bodyPr>
            <a:normAutofit/>
          </a:bodyPr>
          <a:lstStyle/>
          <a:p>
            <a:pPr marL="0" indent="0">
              <a:buNone/>
            </a:pPr>
            <a:endParaRPr lang="en-NZ" u="sng" dirty="0" smtClean="0">
              <a:hlinkClick r:id="rId2"/>
            </a:endParaRPr>
          </a:p>
          <a:p>
            <a:pPr marL="0" indent="0">
              <a:buNone/>
            </a:pPr>
            <a:endParaRPr lang="en-NZ" dirty="0">
              <a:hlinkClick r:id="rId2"/>
            </a:endParaRPr>
          </a:p>
          <a:p>
            <a:pPr marL="0" indent="0">
              <a:buNone/>
            </a:pPr>
            <a:endParaRPr lang="en-NZ" u="sng" dirty="0" smtClean="0">
              <a:hlinkClick r:id="rId2"/>
            </a:endParaRPr>
          </a:p>
          <a:p>
            <a:pPr marL="0" indent="0">
              <a:buNone/>
            </a:pPr>
            <a:r>
              <a:rPr lang="en-NZ" u="sng" dirty="0" smtClean="0">
                <a:hlinkClick r:id="rId2"/>
              </a:rPr>
              <a:t>http</a:t>
            </a:r>
            <a:r>
              <a:rPr lang="en-NZ" u="sng" dirty="0">
                <a:hlinkClick r:id="rId2"/>
              </a:rPr>
              <a:t>://</a:t>
            </a:r>
            <a:r>
              <a:rPr lang="en-NZ" u="sng" dirty="0" smtClean="0">
                <a:hlinkClick r:id="rId2"/>
              </a:rPr>
              <a:t>www.youtube.com/watch?v=LcaRTDsLmiA</a:t>
            </a:r>
            <a:endParaRPr lang="en-NZ" u="sng" dirty="0" smtClean="0"/>
          </a:p>
          <a:p>
            <a:pPr marL="0" indent="0">
              <a:buNone/>
            </a:pPr>
            <a:endParaRPr lang="en-NZ" i="1" dirty="0" smtClean="0"/>
          </a:p>
          <a:p>
            <a:endParaRPr lang="en-NZ" dirty="0"/>
          </a:p>
        </p:txBody>
      </p:sp>
    </p:spTree>
    <p:extLst>
      <p:ext uri="{BB962C8B-B14F-4D97-AF65-F5344CB8AC3E}">
        <p14:creationId xmlns:p14="http://schemas.microsoft.com/office/powerpoint/2010/main" val="13948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Epigenetics</a:t>
            </a:r>
            <a:endParaRPr lang="en-NZ" dirty="0"/>
          </a:p>
        </p:txBody>
      </p:sp>
      <p:sp>
        <p:nvSpPr>
          <p:cNvPr id="3" name="Content Placeholder 2"/>
          <p:cNvSpPr>
            <a:spLocks noGrp="1"/>
          </p:cNvSpPr>
          <p:nvPr>
            <p:ph idx="1"/>
          </p:nvPr>
        </p:nvSpPr>
        <p:spPr>
          <a:xfrm>
            <a:off x="611560" y="1268760"/>
            <a:ext cx="7632848" cy="4896544"/>
          </a:xfrm>
        </p:spPr>
        <p:txBody>
          <a:bodyPr>
            <a:normAutofit/>
          </a:bodyPr>
          <a:lstStyle/>
          <a:p>
            <a:pPr marL="0" indent="0">
              <a:buNone/>
            </a:pPr>
            <a:r>
              <a:rPr lang="en-NZ" i="1" dirty="0" smtClean="0"/>
              <a:t>Life </a:t>
            </a:r>
            <a:r>
              <a:rPr lang="en-NZ" i="1" dirty="0"/>
              <a:t>Processes Pgs. 229-231.</a:t>
            </a:r>
            <a:endParaRPr lang="en-NZ" dirty="0"/>
          </a:p>
          <a:p>
            <a:pPr marL="0" indent="0">
              <a:buNone/>
            </a:pPr>
            <a:r>
              <a:rPr lang="en-NZ" b="1" dirty="0"/>
              <a:t>Define Epigenetics</a:t>
            </a:r>
            <a:endParaRPr lang="en-NZ" dirty="0"/>
          </a:p>
          <a:p>
            <a:r>
              <a:rPr lang="en-NZ" dirty="0"/>
              <a:t>The study of the factors that activate and silence gene expression.</a:t>
            </a:r>
          </a:p>
          <a:p>
            <a:r>
              <a:rPr lang="en-NZ" i="1" dirty="0" err="1"/>
              <a:t>Epi</a:t>
            </a:r>
            <a:r>
              <a:rPr lang="en-NZ" i="1" dirty="0"/>
              <a:t> means ‘in addition too’, therefor the study of epigenetics is looking at the factors that affect an individual in addition to normal genetics.</a:t>
            </a:r>
            <a:endParaRPr lang="en-NZ" dirty="0"/>
          </a:p>
          <a:p>
            <a:endParaRPr lang="en-NZ" dirty="0"/>
          </a:p>
        </p:txBody>
      </p:sp>
    </p:spTree>
    <p:extLst>
      <p:ext uri="{BB962C8B-B14F-4D97-AF65-F5344CB8AC3E}">
        <p14:creationId xmlns:p14="http://schemas.microsoft.com/office/powerpoint/2010/main" val="395574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Agouti Gene</a:t>
            </a:r>
            <a:endParaRPr lang="en-NZ" dirty="0"/>
          </a:p>
        </p:txBody>
      </p:sp>
      <p:sp>
        <p:nvSpPr>
          <p:cNvPr id="3" name="Content Placeholder 2"/>
          <p:cNvSpPr>
            <a:spLocks noGrp="1"/>
          </p:cNvSpPr>
          <p:nvPr>
            <p:ph idx="1"/>
          </p:nvPr>
        </p:nvSpPr>
        <p:spPr/>
        <p:txBody>
          <a:bodyPr/>
          <a:lstStyle/>
          <a:p>
            <a:r>
              <a:rPr lang="en-NZ" u="sng" dirty="0">
                <a:hlinkClick r:id="rId2"/>
              </a:rPr>
              <a:t>http://learn.genetics.utah.edu/content/epigenetics/nutrition/</a:t>
            </a:r>
            <a:endParaRPr lang="en-NZ" dirty="0"/>
          </a:p>
          <a:p>
            <a:endParaRPr lang="en-NZ" dirty="0" smtClean="0"/>
          </a:p>
          <a:p>
            <a:pPr marL="0" indent="0">
              <a:buNone/>
            </a:pPr>
            <a:endParaRPr lang="en-NZ"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96952"/>
            <a:ext cx="8422865" cy="309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2585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6408712"/>
          </a:xfrm>
        </p:spPr>
        <p:txBody>
          <a:bodyPr>
            <a:normAutofit fontScale="85000" lnSpcReduction="10000"/>
          </a:bodyPr>
          <a:lstStyle/>
          <a:p>
            <a:pPr marL="0" indent="0">
              <a:buNone/>
            </a:pPr>
            <a:r>
              <a:rPr lang="en-NZ" b="1" dirty="0"/>
              <a:t>Explain how these above example of ‘Agouti’ mice can be genetically identical and yet look so different.</a:t>
            </a:r>
            <a:endParaRPr lang="en-NZ" dirty="0"/>
          </a:p>
          <a:p>
            <a:r>
              <a:rPr lang="en-NZ" dirty="0"/>
              <a:t>The Agouti Mice from the example have </a:t>
            </a:r>
            <a:r>
              <a:rPr lang="en-NZ" dirty="0" err="1"/>
              <a:t>ideantical</a:t>
            </a:r>
            <a:r>
              <a:rPr lang="en-NZ" dirty="0"/>
              <a:t> DNA, but different </a:t>
            </a:r>
            <a:r>
              <a:rPr lang="en-NZ" dirty="0" err="1"/>
              <a:t>epigenomes</a:t>
            </a:r>
            <a:r>
              <a:rPr lang="en-NZ" dirty="0"/>
              <a:t>. This means that agouti gene is silenced in one mouse (small brown) while it is expressed in the other mouse (large yellow). </a:t>
            </a:r>
            <a:endParaRPr lang="en-NZ" dirty="0" smtClean="0"/>
          </a:p>
          <a:p>
            <a:r>
              <a:rPr lang="en-NZ" dirty="0" smtClean="0"/>
              <a:t>The </a:t>
            </a:r>
            <a:r>
              <a:rPr lang="en-NZ" dirty="0"/>
              <a:t>expression of the Agouti gene is linked with various methylation sources. So while the mice were developing in the womb, if the diet of the mother was high in methyl groups, it caused the agouti gene so be </a:t>
            </a:r>
            <a:r>
              <a:rPr lang="en-NZ" b="1" dirty="0">
                <a:solidFill>
                  <a:srgbClr val="0000FF"/>
                </a:solidFill>
              </a:rPr>
              <a:t>methylated and therefore silenced</a:t>
            </a:r>
            <a:r>
              <a:rPr lang="en-NZ" dirty="0"/>
              <a:t>, giving a slim, healthy brown mouse. </a:t>
            </a:r>
            <a:endParaRPr lang="en-NZ" dirty="0" smtClean="0"/>
          </a:p>
          <a:p>
            <a:r>
              <a:rPr lang="en-NZ" dirty="0" smtClean="0"/>
              <a:t>While </a:t>
            </a:r>
            <a:r>
              <a:rPr lang="en-NZ" dirty="0"/>
              <a:t>if the mothers diet was low in methyl groups, then the Agouti gene would be expressed resulting in the mouse being obese, prone to cancer and diabetes and yellow in coat colour. This explains why the appearance can be so different while the gene’s still identical. </a:t>
            </a:r>
          </a:p>
          <a:p>
            <a:endParaRPr lang="en-NZ" dirty="0"/>
          </a:p>
        </p:txBody>
      </p:sp>
    </p:spTree>
    <p:extLst>
      <p:ext uri="{BB962C8B-B14F-4D97-AF65-F5344CB8AC3E}">
        <p14:creationId xmlns:p14="http://schemas.microsoft.com/office/powerpoint/2010/main" val="180965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552728"/>
          </a:xfrm>
        </p:spPr>
        <p:txBody>
          <a:bodyPr>
            <a:normAutofit/>
          </a:bodyPr>
          <a:lstStyle/>
          <a:p>
            <a:pPr marL="0" indent="0">
              <a:buNone/>
            </a:pPr>
            <a:r>
              <a:rPr lang="en-NZ" b="1" dirty="0"/>
              <a:t>What is the significance of DNA methylation? What effect does this have on Gene Expression</a:t>
            </a:r>
            <a:r>
              <a:rPr lang="en-NZ" b="1" dirty="0" smtClean="0"/>
              <a:t>?</a:t>
            </a:r>
          </a:p>
          <a:p>
            <a:pPr marL="0" indent="0">
              <a:buNone/>
            </a:pPr>
            <a:endParaRPr lang="en-NZ" dirty="0"/>
          </a:p>
          <a:p>
            <a:r>
              <a:rPr lang="en-NZ" dirty="0"/>
              <a:t>DNA methylation determines if the genes are expressed or silenced. When DNA is methylated it is </a:t>
            </a:r>
            <a:r>
              <a:rPr lang="en-NZ" b="1" dirty="0">
                <a:solidFill>
                  <a:srgbClr val="0000FF"/>
                </a:solidFill>
              </a:rPr>
              <a:t>tightly coiled up </a:t>
            </a:r>
            <a:r>
              <a:rPr lang="en-NZ" dirty="0"/>
              <a:t>and cannot be unwound for protein synthesis, therefore the gene is </a:t>
            </a:r>
            <a:r>
              <a:rPr lang="en-NZ" b="1" dirty="0">
                <a:solidFill>
                  <a:srgbClr val="0000FF"/>
                </a:solidFill>
              </a:rPr>
              <a:t>not expressed</a:t>
            </a:r>
            <a:r>
              <a:rPr lang="en-NZ" dirty="0"/>
              <a:t>. Gene silencing can have significant effects as the protein produced from on gene can change the balance of a metabolic pathway and prevent various products being made and cause a build-up of some precursors. </a:t>
            </a:r>
          </a:p>
          <a:p>
            <a:endParaRPr lang="en-NZ" dirty="0"/>
          </a:p>
        </p:txBody>
      </p:sp>
    </p:spTree>
    <p:extLst>
      <p:ext uri="{BB962C8B-B14F-4D97-AF65-F5344CB8AC3E}">
        <p14:creationId xmlns:p14="http://schemas.microsoft.com/office/powerpoint/2010/main" val="28917416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NZ" dirty="0" smtClean="0"/>
              <a:t>The Bible &amp; Epigenetics</a:t>
            </a:r>
            <a:endParaRPr lang="en-NZ" dirty="0"/>
          </a:p>
        </p:txBody>
      </p:sp>
      <p:sp>
        <p:nvSpPr>
          <p:cNvPr id="3" name="Content Placeholder 2"/>
          <p:cNvSpPr>
            <a:spLocks noGrp="1"/>
          </p:cNvSpPr>
          <p:nvPr>
            <p:ph idx="1"/>
          </p:nvPr>
        </p:nvSpPr>
        <p:spPr>
          <a:xfrm>
            <a:off x="179512" y="1196752"/>
            <a:ext cx="8712968" cy="5661248"/>
          </a:xfrm>
        </p:spPr>
        <p:txBody>
          <a:bodyPr>
            <a:normAutofit fontScale="62500" lnSpcReduction="20000"/>
          </a:bodyPr>
          <a:lstStyle/>
          <a:p>
            <a:pPr lvl="0"/>
            <a:r>
              <a:rPr lang="en-NZ" dirty="0" smtClean="0"/>
              <a:t>Daniel </a:t>
            </a:r>
            <a:r>
              <a:rPr lang="en-NZ" dirty="0"/>
              <a:t>1:1-21</a:t>
            </a:r>
          </a:p>
          <a:p>
            <a:r>
              <a:rPr lang="en-US" dirty="0"/>
              <a:t>New International Version (NIV)</a:t>
            </a:r>
          </a:p>
          <a:p>
            <a:r>
              <a:rPr lang="en-US" b="1" dirty="0"/>
              <a:t>Daniel’s Training in Babylon</a:t>
            </a:r>
          </a:p>
          <a:p>
            <a:r>
              <a:rPr lang="en-US" dirty="0"/>
              <a:t>1 In the third year of the reign of </a:t>
            </a:r>
            <a:r>
              <a:rPr lang="en-US" dirty="0" err="1"/>
              <a:t>Jehoiakim</a:t>
            </a:r>
            <a:r>
              <a:rPr lang="en-US" dirty="0"/>
              <a:t> king of Judah, Nebuchadnezzar king of Babylon came to Jerusalem and besieged it. </a:t>
            </a:r>
            <a:r>
              <a:rPr lang="en-US" baseline="30000" dirty="0"/>
              <a:t>2 </a:t>
            </a:r>
            <a:r>
              <a:rPr lang="en-US" dirty="0"/>
              <a:t>And the Lord delivered </a:t>
            </a:r>
            <a:r>
              <a:rPr lang="en-US" dirty="0" err="1"/>
              <a:t>Jehoiakim</a:t>
            </a:r>
            <a:r>
              <a:rPr lang="en-US" dirty="0"/>
              <a:t> king of Judah into his hand, along with some of the articles from the temple of God. These he carried off to the temple of his god in Babylonia</a:t>
            </a:r>
            <a:r>
              <a:rPr lang="en-US" baseline="30000" dirty="0"/>
              <a:t>[</a:t>
            </a:r>
            <a:r>
              <a:rPr lang="en-US" baseline="30000" dirty="0">
                <a:hlinkClick r:id="" action="ppaction://hlinkfile" tooltip="See footnote a"/>
              </a:rPr>
              <a:t>a</a:t>
            </a:r>
            <a:r>
              <a:rPr lang="en-US" baseline="30000" dirty="0"/>
              <a:t>]</a:t>
            </a:r>
            <a:r>
              <a:rPr lang="en-US" dirty="0"/>
              <a:t> and put in the treasure house of his god.</a:t>
            </a:r>
          </a:p>
          <a:p>
            <a:r>
              <a:rPr lang="en-US" baseline="30000" dirty="0"/>
              <a:t>3 </a:t>
            </a:r>
            <a:r>
              <a:rPr lang="en-US" dirty="0"/>
              <a:t>Then the king ordered </a:t>
            </a:r>
            <a:r>
              <a:rPr lang="en-US" dirty="0" err="1"/>
              <a:t>Ashpenaz</a:t>
            </a:r>
            <a:r>
              <a:rPr lang="en-US" dirty="0"/>
              <a:t>, chief of his court officials, to bring into the king’s service some of the Israelites from the royal family and the nobility— </a:t>
            </a:r>
            <a:r>
              <a:rPr lang="en-US" baseline="30000" dirty="0"/>
              <a:t>4 </a:t>
            </a:r>
            <a:r>
              <a:rPr lang="en-US" dirty="0"/>
              <a:t>young men without any physical defect, handsome, showing aptitude for every kind of learning, well informed, quick to understand, and qualified to serve in the king’s palace. He was to teach them the language and literature of the Babylonians.</a:t>
            </a:r>
            <a:r>
              <a:rPr lang="en-US" baseline="30000" dirty="0"/>
              <a:t>[</a:t>
            </a:r>
            <a:r>
              <a:rPr lang="en-US" baseline="30000" dirty="0">
                <a:hlinkClick r:id="" action="ppaction://hlinkfile" tooltip="See footnote b"/>
              </a:rPr>
              <a:t>b</a:t>
            </a:r>
            <a:r>
              <a:rPr lang="en-US" baseline="30000" dirty="0"/>
              <a:t>]</a:t>
            </a:r>
            <a:r>
              <a:rPr lang="en-US" dirty="0"/>
              <a:t> </a:t>
            </a:r>
            <a:r>
              <a:rPr lang="en-US" baseline="30000" dirty="0"/>
              <a:t>5 </a:t>
            </a:r>
            <a:r>
              <a:rPr lang="en-US" dirty="0"/>
              <a:t>The king assigned them a daily amount of food and wine from the king’s table. They were to be trained for three years, and after that they were to enter the king’s service.</a:t>
            </a:r>
          </a:p>
          <a:p>
            <a:r>
              <a:rPr lang="en-US" baseline="30000" dirty="0"/>
              <a:t>6 </a:t>
            </a:r>
            <a:r>
              <a:rPr lang="en-US" dirty="0"/>
              <a:t>Among those who were chosen were some from Judah: Daniel, </a:t>
            </a:r>
            <a:r>
              <a:rPr lang="en-US" dirty="0" err="1"/>
              <a:t>Hananiah</a:t>
            </a:r>
            <a:r>
              <a:rPr lang="en-US" dirty="0"/>
              <a:t>, </a:t>
            </a:r>
            <a:r>
              <a:rPr lang="en-US" dirty="0" err="1"/>
              <a:t>Mishael</a:t>
            </a:r>
            <a:r>
              <a:rPr lang="en-US" dirty="0"/>
              <a:t> and </a:t>
            </a:r>
            <a:r>
              <a:rPr lang="en-US" dirty="0" err="1"/>
              <a:t>Azariah</a:t>
            </a:r>
            <a:r>
              <a:rPr lang="en-US" dirty="0"/>
              <a:t>. </a:t>
            </a:r>
            <a:r>
              <a:rPr lang="en-US" baseline="30000" dirty="0"/>
              <a:t>7 </a:t>
            </a:r>
            <a:r>
              <a:rPr lang="en-US" dirty="0"/>
              <a:t>The chief official gave them new names: to Daniel, the name </a:t>
            </a:r>
            <a:r>
              <a:rPr lang="en-US" dirty="0" err="1"/>
              <a:t>Belteshazzar</a:t>
            </a:r>
            <a:r>
              <a:rPr lang="en-US" dirty="0"/>
              <a:t>; to </a:t>
            </a:r>
            <a:r>
              <a:rPr lang="en-US" dirty="0" err="1"/>
              <a:t>Hananiah</a:t>
            </a:r>
            <a:r>
              <a:rPr lang="en-US" dirty="0"/>
              <a:t>, Shadrach; to </a:t>
            </a:r>
            <a:r>
              <a:rPr lang="en-US" dirty="0" err="1"/>
              <a:t>Mishael</a:t>
            </a:r>
            <a:r>
              <a:rPr lang="en-US" dirty="0"/>
              <a:t>, Meshach; and to </a:t>
            </a:r>
            <a:r>
              <a:rPr lang="en-US" dirty="0" err="1"/>
              <a:t>Azariah</a:t>
            </a:r>
            <a:r>
              <a:rPr lang="en-US" dirty="0"/>
              <a:t>, Abednego.</a:t>
            </a:r>
          </a:p>
          <a:p>
            <a:pPr marL="0" indent="0">
              <a:buNone/>
            </a:pPr>
            <a:endParaRPr lang="en-NZ" dirty="0"/>
          </a:p>
        </p:txBody>
      </p:sp>
    </p:spTree>
    <p:extLst>
      <p:ext uri="{BB962C8B-B14F-4D97-AF65-F5344CB8AC3E}">
        <p14:creationId xmlns:p14="http://schemas.microsoft.com/office/powerpoint/2010/main" val="1450279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68952" cy="6336704"/>
          </a:xfrm>
        </p:spPr>
        <p:txBody>
          <a:bodyPr>
            <a:normAutofit fontScale="55000" lnSpcReduction="20000"/>
          </a:bodyPr>
          <a:lstStyle/>
          <a:p>
            <a:r>
              <a:rPr lang="en-US" baseline="30000" dirty="0"/>
              <a:t>8 </a:t>
            </a:r>
            <a:r>
              <a:rPr lang="en-US" dirty="0"/>
              <a:t>But Daniel resolved not to defile himself with the royal food and wine, and he asked the chief official for permission not to defile himself this way. </a:t>
            </a:r>
            <a:r>
              <a:rPr lang="en-US" baseline="30000" dirty="0"/>
              <a:t>9 </a:t>
            </a:r>
            <a:r>
              <a:rPr lang="en-US" dirty="0"/>
              <a:t>Now God had caused the official to show favor and compassion to Daniel, </a:t>
            </a:r>
            <a:r>
              <a:rPr lang="en-US" baseline="30000" dirty="0"/>
              <a:t>10 </a:t>
            </a:r>
            <a:r>
              <a:rPr lang="en-US" dirty="0"/>
              <a:t>but the official told Daniel, “I am afraid of my lord the king, who has assigned your</a:t>
            </a:r>
            <a:r>
              <a:rPr lang="en-US" baseline="30000" dirty="0"/>
              <a:t>[</a:t>
            </a:r>
            <a:r>
              <a:rPr lang="en-US" baseline="30000" dirty="0">
                <a:hlinkClick r:id="" action="ppaction://hlinkfile" tooltip="See footnote c"/>
              </a:rPr>
              <a:t>c</a:t>
            </a:r>
            <a:r>
              <a:rPr lang="en-US" baseline="30000" dirty="0"/>
              <a:t>]</a:t>
            </a:r>
            <a:r>
              <a:rPr lang="en-US" dirty="0"/>
              <a:t> food and drink. Why should he see you looking worse than the other young men your age? The king would then have my head because of you.”</a:t>
            </a:r>
          </a:p>
          <a:p>
            <a:r>
              <a:rPr lang="en-US" baseline="30000" dirty="0"/>
              <a:t>11 </a:t>
            </a:r>
            <a:r>
              <a:rPr lang="en-US" dirty="0"/>
              <a:t>Daniel then said to the guard whom the chief official had appointed over Daniel, </a:t>
            </a:r>
            <a:r>
              <a:rPr lang="en-US" dirty="0" err="1"/>
              <a:t>Hananiah</a:t>
            </a:r>
            <a:r>
              <a:rPr lang="en-US" dirty="0"/>
              <a:t>, </a:t>
            </a:r>
            <a:r>
              <a:rPr lang="en-US" dirty="0" err="1"/>
              <a:t>Mishael</a:t>
            </a:r>
            <a:r>
              <a:rPr lang="en-US" dirty="0"/>
              <a:t> and </a:t>
            </a:r>
            <a:r>
              <a:rPr lang="en-US" dirty="0" err="1"/>
              <a:t>Azariah</a:t>
            </a:r>
            <a:r>
              <a:rPr lang="en-US" dirty="0"/>
              <a:t>, </a:t>
            </a:r>
            <a:r>
              <a:rPr lang="en-US" baseline="30000" dirty="0"/>
              <a:t>12 </a:t>
            </a:r>
            <a:r>
              <a:rPr lang="en-US" dirty="0"/>
              <a:t>“Please test your servants for ten days: Give us nothing but vegetables to eat and water to drink. </a:t>
            </a:r>
            <a:r>
              <a:rPr lang="en-US" baseline="30000" dirty="0"/>
              <a:t>13 </a:t>
            </a:r>
            <a:r>
              <a:rPr lang="en-US" dirty="0"/>
              <a:t>Then compare our appearance with that of the young men who eat the royal food, and treat your servants in accordance with what you see.” </a:t>
            </a:r>
            <a:r>
              <a:rPr lang="en-US" baseline="30000" dirty="0"/>
              <a:t>14 </a:t>
            </a:r>
            <a:r>
              <a:rPr lang="en-US" dirty="0"/>
              <a:t>So he agreed to this and tested them for ten days.</a:t>
            </a:r>
          </a:p>
          <a:p>
            <a:r>
              <a:rPr lang="en-US" baseline="30000" dirty="0"/>
              <a:t>15 </a:t>
            </a:r>
            <a:r>
              <a:rPr lang="en-US" dirty="0"/>
              <a:t>At the end of the ten days they looked healthier and better nourished than any of the young men who ate the royal food. </a:t>
            </a:r>
            <a:r>
              <a:rPr lang="en-US" baseline="30000" dirty="0"/>
              <a:t>16 </a:t>
            </a:r>
            <a:r>
              <a:rPr lang="en-US" dirty="0"/>
              <a:t>So the guard took away their choice food and the wine they were to drink and gave them vegetables instead.</a:t>
            </a:r>
          </a:p>
          <a:p>
            <a:r>
              <a:rPr lang="en-US" baseline="30000" dirty="0"/>
              <a:t>17 </a:t>
            </a:r>
            <a:r>
              <a:rPr lang="en-US" dirty="0"/>
              <a:t>To these four young men God gave knowledge and understanding of all kinds of literature and learning. And Daniel could understand visions and dreams of all kinds.</a:t>
            </a:r>
          </a:p>
          <a:p>
            <a:r>
              <a:rPr lang="en-US" baseline="30000" dirty="0"/>
              <a:t>18 </a:t>
            </a:r>
            <a:r>
              <a:rPr lang="en-US" dirty="0"/>
              <a:t>At the end of the time set by the king to bring them into his service, the chief official presented them to Nebuchadnezzar. </a:t>
            </a:r>
            <a:r>
              <a:rPr lang="en-US" baseline="30000" dirty="0"/>
              <a:t>19 </a:t>
            </a:r>
            <a:r>
              <a:rPr lang="en-US" dirty="0"/>
              <a:t>The king talked with them, and he found none equal to Daniel, </a:t>
            </a:r>
            <a:r>
              <a:rPr lang="en-US" dirty="0" err="1"/>
              <a:t>Hananiah</a:t>
            </a:r>
            <a:r>
              <a:rPr lang="en-US" dirty="0"/>
              <a:t>, </a:t>
            </a:r>
            <a:r>
              <a:rPr lang="en-US" dirty="0" err="1"/>
              <a:t>Mishael</a:t>
            </a:r>
            <a:r>
              <a:rPr lang="en-US" dirty="0"/>
              <a:t> and </a:t>
            </a:r>
            <a:r>
              <a:rPr lang="en-US" dirty="0" err="1"/>
              <a:t>Azariah</a:t>
            </a:r>
            <a:r>
              <a:rPr lang="en-US" dirty="0"/>
              <a:t>; so they entered the king’s service. </a:t>
            </a:r>
            <a:r>
              <a:rPr lang="en-US" baseline="30000" dirty="0"/>
              <a:t>20 </a:t>
            </a:r>
            <a:r>
              <a:rPr lang="en-US" dirty="0"/>
              <a:t>In every matter of wisdom and understanding about which the king questioned them, he found them ten times better than all the magicians and enchanters in his whole kingdom.</a:t>
            </a:r>
          </a:p>
          <a:p>
            <a:r>
              <a:rPr lang="en-US" baseline="30000" dirty="0"/>
              <a:t>21 </a:t>
            </a:r>
            <a:r>
              <a:rPr lang="en-US" dirty="0"/>
              <a:t>And Daniel remained there until the first year of King Cyrus.</a:t>
            </a:r>
          </a:p>
          <a:p>
            <a:endParaRPr lang="en-NZ" dirty="0"/>
          </a:p>
        </p:txBody>
      </p:sp>
    </p:spTree>
    <p:extLst>
      <p:ext uri="{BB962C8B-B14F-4D97-AF65-F5344CB8AC3E}">
        <p14:creationId xmlns:p14="http://schemas.microsoft.com/office/powerpoint/2010/main" val="20045101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NZ" dirty="0" smtClean="0"/>
              <a:t>The Bible &amp; Epigenetics</a:t>
            </a:r>
            <a:endParaRPr lang="en-NZ" dirty="0"/>
          </a:p>
        </p:txBody>
      </p:sp>
      <p:sp>
        <p:nvSpPr>
          <p:cNvPr id="3" name="Content Placeholder 2"/>
          <p:cNvSpPr>
            <a:spLocks noGrp="1"/>
          </p:cNvSpPr>
          <p:nvPr>
            <p:ph idx="1"/>
          </p:nvPr>
        </p:nvSpPr>
        <p:spPr>
          <a:xfrm>
            <a:off x="179512" y="1124744"/>
            <a:ext cx="8507288" cy="5616624"/>
          </a:xfrm>
        </p:spPr>
        <p:txBody>
          <a:bodyPr>
            <a:normAutofit fontScale="85000" lnSpcReduction="10000"/>
          </a:bodyPr>
          <a:lstStyle/>
          <a:p>
            <a:pPr lvl="0"/>
            <a:r>
              <a:rPr lang="en-NZ" dirty="0" smtClean="0"/>
              <a:t>Genesis 30:37-40 (NIV)</a:t>
            </a:r>
          </a:p>
          <a:p>
            <a:r>
              <a:rPr lang="en-US" baseline="30000" dirty="0"/>
              <a:t>37 </a:t>
            </a:r>
            <a:r>
              <a:rPr lang="en-US" dirty="0"/>
              <a:t>Jacob, however, took fresh-cut branches from poplar, almond and plane trees and made white stripes on them by peeling the bark and exposing the white inner wood of the branches. </a:t>
            </a:r>
            <a:r>
              <a:rPr lang="en-US" baseline="30000" dirty="0"/>
              <a:t>38 </a:t>
            </a:r>
            <a:r>
              <a:rPr lang="en-US" dirty="0"/>
              <a:t>Then he placed the peeled branches in all the watering troughs, so that they would be directly in front of the flocks when they came to drink. When the flocks were in heat and came to drink, </a:t>
            </a:r>
            <a:r>
              <a:rPr lang="en-US" baseline="30000" dirty="0"/>
              <a:t>39 </a:t>
            </a:r>
            <a:r>
              <a:rPr lang="en-US" dirty="0"/>
              <a:t>they mated in front of the branches. And they bore young that were streaked or speckled or spotted. </a:t>
            </a:r>
            <a:r>
              <a:rPr lang="en-US" baseline="30000" dirty="0"/>
              <a:t>40 </a:t>
            </a:r>
            <a:r>
              <a:rPr lang="en-US" dirty="0"/>
              <a:t>Jacob set apart the young of the flock by themselves, but made the rest face the streaked and dark-colored animals that belonged to Laban. Thus he made separate flocks for himself and did not put them with Laban’s animals.</a:t>
            </a:r>
            <a:endParaRPr lang="en-NZ" dirty="0"/>
          </a:p>
        </p:txBody>
      </p:sp>
    </p:spTree>
    <p:extLst>
      <p:ext uri="{BB962C8B-B14F-4D97-AF65-F5344CB8AC3E}">
        <p14:creationId xmlns:p14="http://schemas.microsoft.com/office/powerpoint/2010/main" val="36104480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Bible &amp; Epigenetics</a:t>
            </a:r>
            <a:endParaRPr lang="en-NZ" dirty="0"/>
          </a:p>
        </p:txBody>
      </p:sp>
      <p:sp>
        <p:nvSpPr>
          <p:cNvPr id="3" name="Content Placeholder 2"/>
          <p:cNvSpPr>
            <a:spLocks noGrp="1"/>
          </p:cNvSpPr>
          <p:nvPr>
            <p:ph idx="1"/>
          </p:nvPr>
        </p:nvSpPr>
        <p:spPr/>
        <p:txBody>
          <a:bodyPr>
            <a:normAutofit/>
          </a:bodyPr>
          <a:lstStyle/>
          <a:p>
            <a:pPr lvl="0"/>
            <a:r>
              <a:rPr lang="en-US" dirty="0" smtClean="0"/>
              <a:t>Proverbs 23:7</a:t>
            </a:r>
            <a:endParaRPr lang="en-US" dirty="0"/>
          </a:p>
          <a:p>
            <a:pPr lvl="0"/>
            <a:r>
              <a:rPr lang="en-US" dirty="0" smtClean="0"/>
              <a:t>King </a:t>
            </a:r>
            <a:r>
              <a:rPr lang="en-US" dirty="0"/>
              <a:t>James Version (KJV)</a:t>
            </a:r>
          </a:p>
          <a:p>
            <a:r>
              <a:rPr lang="en-US" baseline="30000" dirty="0"/>
              <a:t>7 </a:t>
            </a:r>
            <a:r>
              <a:rPr lang="en-US" dirty="0"/>
              <a:t>For as he </a:t>
            </a:r>
            <a:r>
              <a:rPr lang="en-US" dirty="0" err="1"/>
              <a:t>thinketh</a:t>
            </a:r>
            <a:r>
              <a:rPr lang="en-US" dirty="0"/>
              <a:t> in his heart, so is he: Eat and drink, </a:t>
            </a:r>
            <a:r>
              <a:rPr lang="en-US" dirty="0" err="1"/>
              <a:t>saith</a:t>
            </a:r>
            <a:r>
              <a:rPr lang="en-US" dirty="0"/>
              <a:t> he to thee; but his heart is not with thee.</a:t>
            </a:r>
          </a:p>
          <a:p>
            <a:pPr marL="0" lvl="0" indent="0">
              <a:buNone/>
            </a:pPr>
            <a:endParaRPr lang="en-NZ" dirty="0"/>
          </a:p>
          <a:p>
            <a:endParaRPr lang="en-NZ" dirty="0"/>
          </a:p>
        </p:txBody>
      </p:sp>
    </p:spTree>
    <p:extLst>
      <p:ext uri="{BB962C8B-B14F-4D97-AF65-F5344CB8AC3E}">
        <p14:creationId xmlns:p14="http://schemas.microsoft.com/office/powerpoint/2010/main" val="36104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Bible &amp; Epigenetics</a:t>
            </a:r>
            <a:endParaRPr lang="en-NZ" dirty="0"/>
          </a:p>
        </p:txBody>
      </p:sp>
      <p:sp>
        <p:nvSpPr>
          <p:cNvPr id="3" name="Content Placeholder 2"/>
          <p:cNvSpPr>
            <a:spLocks noGrp="1"/>
          </p:cNvSpPr>
          <p:nvPr>
            <p:ph idx="1"/>
          </p:nvPr>
        </p:nvSpPr>
        <p:spPr/>
        <p:txBody>
          <a:bodyPr>
            <a:normAutofit/>
          </a:bodyPr>
          <a:lstStyle/>
          <a:p>
            <a:pPr lvl="0"/>
            <a:r>
              <a:rPr lang="en-NZ" dirty="0" smtClean="0"/>
              <a:t>Romans 12:2</a:t>
            </a:r>
          </a:p>
          <a:p>
            <a:r>
              <a:rPr lang="en-US" dirty="0"/>
              <a:t>New International Version (NIV)</a:t>
            </a:r>
          </a:p>
          <a:p>
            <a:r>
              <a:rPr lang="en-US" baseline="30000" dirty="0"/>
              <a:t>2 </a:t>
            </a:r>
            <a:r>
              <a:rPr lang="en-US" dirty="0"/>
              <a:t>Do not conform to the pattern of this world, but be transformed by the renewing of your mind. Then you will be able to test and approve what God’s will is—his good, pleasing and perfect will</a:t>
            </a:r>
            <a:r>
              <a:rPr lang="en-US" dirty="0" smtClean="0"/>
              <a:t>.</a:t>
            </a:r>
            <a:endParaRPr lang="en-US" dirty="0"/>
          </a:p>
        </p:txBody>
      </p:sp>
    </p:spTree>
    <p:extLst>
      <p:ext uri="{BB962C8B-B14F-4D97-AF65-F5344CB8AC3E}">
        <p14:creationId xmlns:p14="http://schemas.microsoft.com/office/powerpoint/2010/main" val="3610448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8406</TotalTime>
  <Words>5605</Words>
  <Application>Microsoft Office PowerPoint</Application>
  <PresentationFormat>On-screen Show (4:3)</PresentationFormat>
  <Paragraphs>471</Paragraphs>
  <Slides>109</Slides>
  <Notes>1</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2.7 Gene Expression</vt:lpstr>
      <vt:lpstr>PowerPoint Presentation</vt:lpstr>
      <vt:lpstr>DNA</vt:lpstr>
      <vt:lpstr>DNA</vt:lpstr>
      <vt:lpstr>DNA</vt:lpstr>
      <vt:lpstr>DNA Nucleotide</vt:lpstr>
      <vt:lpstr>Bases</vt:lpstr>
      <vt:lpstr>Nitrogenous Bases</vt:lpstr>
      <vt:lpstr>Base-Pairings</vt:lpstr>
      <vt:lpstr>Two hydrogen bonds are required to bond Adenine &amp; Thymine</vt:lpstr>
      <vt:lpstr>DNA</vt:lpstr>
      <vt:lpstr>PowerPoint Presentation</vt:lpstr>
      <vt:lpstr>Phosphate</vt:lpstr>
      <vt:lpstr>Functions of DNA</vt:lpstr>
      <vt:lpstr>Antiparallel DNA</vt:lpstr>
      <vt:lpstr>RNA</vt:lpstr>
      <vt:lpstr>Functions of RNA</vt:lpstr>
      <vt:lpstr>Comparison of DNA and RNA</vt:lpstr>
      <vt:lpstr>Gene</vt:lpstr>
      <vt:lpstr>GENE</vt:lpstr>
      <vt:lpstr>PowerPoint Presentation</vt:lpstr>
      <vt:lpstr>PowerPoint Presentation</vt:lpstr>
      <vt:lpstr>Basic Gene Protein</vt:lpstr>
      <vt:lpstr>Name the following?</vt:lpstr>
      <vt:lpstr>Cell Organelles</vt:lpstr>
      <vt:lpstr>Cell  Organelles</vt:lpstr>
      <vt:lpstr>DNA</vt:lpstr>
      <vt:lpstr>DNA Structure &amp; Purpose.</vt:lpstr>
      <vt:lpstr>THE GENETIC CODE</vt:lpstr>
      <vt:lpstr>Amino Acids</vt:lpstr>
      <vt:lpstr>NUCLEIC ACIDS</vt:lpstr>
      <vt:lpstr>PowerPoint Presentation</vt:lpstr>
      <vt:lpstr>AMINO ACIDS</vt:lpstr>
      <vt:lpstr>Redundancy vs Degeneracy</vt:lpstr>
      <vt:lpstr>PROTEINS</vt:lpstr>
      <vt:lpstr>PowerPoint Presentation</vt:lpstr>
      <vt:lpstr>Proteins</vt:lpstr>
      <vt:lpstr>Protein Synthesis –simple overview of mRNA and tRNA</vt:lpstr>
      <vt:lpstr>Gene Expression outline</vt:lpstr>
      <vt:lpstr>Extract from Campbell &amp; Reece</vt:lpstr>
      <vt:lpstr>1. Copying of Genes</vt:lpstr>
      <vt:lpstr>1. Copying of Genes </vt:lpstr>
      <vt:lpstr>1. Copying of Genes </vt:lpstr>
      <vt:lpstr>PowerPoint Presentation</vt:lpstr>
      <vt:lpstr>Transcription</vt:lpstr>
      <vt:lpstr>Translation</vt:lpstr>
      <vt:lpstr>PowerPoint Presentation</vt:lpstr>
      <vt:lpstr>PowerPoint Presentation</vt:lpstr>
      <vt:lpstr>PowerPoint Presentation</vt:lpstr>
      <vt:lpstr>PowerPoint Presentation</vt:lpstr>
      <vt:lpstr>Protein Synthesis</vt:lpstr>
      <vt:lpstr>Protein synthesis</vt:lpstr>
      <vt:lpstr>Where &amp; How mRNA is translated into a protein.</vt:lpstr>
      <vt:lpstr>2. Copying of Genes </vt:lpstr>
      <vt:lpstr>Mutations</vt:lpstr>
      <vt:lpstr>Mutations cont.</vt:lpstr>
      <vt:lpstr>Mutagens</vt:lpstr>
      <vt:lpstr>PowerPoint Presentation</vt:lpstr>
      <vt:lpstr>PowerPoint Presentation</vt:lpstr>
      <vt:lpstr>Point Mutations</vt:lpstr>
      <vt:lpstr> </vt:lpstr>
      <vt:lpstr>Mutations</vt:lpstr>
      <vt:lpstr>Ie.</vt:lpstr>
      <vt:lpstr>Ie. </vt:lpstr>
      <vt:lpstr>Ie. </vt:lpstr>
      <vt:lpstr>Ie. </vt:lpstr>
      <vt:lpstr>PowerPoint Presentation</vt:lpstr>
      <vt:lpstr>FRAMESHIFT</vt:lpstr>
      <vt:lpstr>Explain the effects of each type of mutation &amp; how it could affect the organism it occurs in.  </vt:lpstr>
      <vt:lpstr>Explain the effects of each type of mutation &amp; how it could affect the organism it occurs in. </vt:lpstr>
      <vt:lpstr>Explain the effects of each type of mutation &amp; how it could affect the organism it occurs in. </vt:lpstr>
      <vt:lpstr>Explain the effects of each type of mutation &amp; how it could affect the organism it occurs in. </vt:lpstr>
      <vt:lpstr>Redundancy &amp; Degeneracy</vt:lpstr>
      <vt:lpstr>PowerPoint Presentation</vt:lpstr>
      <vt:lpstr>Metabolic Pathways</vt:lpstr>
      <vt:lpstr>Metabolic Pathways</vt:lpstr>
      <vt:lpstr>Metabolic Pathway</vt:lpstr>
      <vt:lpstr>PowerPoint Presentation</vt:lpstr>
      <vt:lpstr>PowerPoint Presentation</vt:lpstr>
      <vt:lpstr>Albinism</vt:lpstr>
      <vt:lpstr>Dominant vs Recessive Metabolic Pathways &amp; Inheritance (1/2)</vt:lpstr>
      <vt:lpstr>Dominant vs Recessive Metabolic Pathways &amp; Inheritance (2/2)</vt:lpstr>
      <vt:lpstr>The Environment &amp; Genes</vt:lpstr>
      <vt:lpstr>Genotype</vt:lpstr>
      <vt:lpstr>Environment &amp; Genotype</vt:lpstr>
      <vt:lpstr>PowerPoint Presentation</vt:lpstr>
      <vt:lpstr>PowerPoint Presentation</vt:lpstr>
      <vt:lpstr>Temperature &amp; Phenotype</vt:lpstr>
      <vt:lpstr>PowerPoint Presentation</vt:lpstr>
      <vt:lpstr>Epigenetics</vt:lpstr>
      <vt:lpstr>Epigenetics</vt:lpstr>
      <vt:lpstr>Agouti Gene</vt:lpstr>
      <vt:lpstr>PowerPoint Presentation</vt:lpstr>
      <vt:lpstr>PowerPoint Presentation</vt:lpstr>
      <vt:lpstr>The Bible &amp; Epigenetics</vt:lpstr>
      <vt:lpstr>PowerPoint Presentation</vt:lpstr>
      <vt:lpstr>The Bible &amp; Epigenetics</vt:lpstr>
      <vt:lpstr>The Bible &amp; Epigenetics</vt:lpstr>
      <vt:lpstr>The Bible &amp; Epigenetics</vt:lpstr>
      <vt:lpstr>PowerPoint Presentation</vt:lpstr>
      <vt:lpstr>EXTRA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Bethlehem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 Gene Expression</dc:title>
  <dc:creator>Kathryn Roy</dc:creator>
  <cp:lastModifiedBy>Helen McKoy</cp:lastModifiedBy>
  <cp:revision>66</cp:revision>
  <dcterms:created xsi:type="dcterms:W3CDTF">2012-11-14T20:23:55Z</dcterms:created>
  <dcterms:modified xsi:type="dcterms:W3CDTF">2013-05-15T02:11:56Z</dcterms:modified>
</cp:coreProperties>
</file>