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68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</p:sldIdLst>
  <p:sldSz cx="9144000" cy="6858000" type="screen4x3"/>
  <p:notesSz cx="6858000" cy="9144000"/>
  <p:defaultTextStyle>
    <a:defPPr>
      <a:defRPr lang="en-NZ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A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>
        <p:scale>
          <a:sx n="75" d="100"/>
          <a:sy n="75" d="100"/>
        </p:scale>
        <p:origin x="-1416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6AB5E2B-474B-4E35-87C1-48EE0BC0B766}" type="datetimeFigureOut">
              <a:rPr lang="en-NZ"/>
              <a:pPr>
                <a:defRPr/>
              </a:pPr>
              <a:t>22/05/2012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NZ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09DEECB-C2C6-4954-9B71-DA8D521211B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8041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2CB4E6AC-64B9-499A-8CA2-ACCE172ADF06}" type="slidenum">
              <a:rPr lang="en-AU" smtClean="0">
                <a:latin typeface="Arial" charset="0"/>
              </a:rPr>
              <a:pPr eaLnBrk="1" hangingPunct="1"/>
              <a:t>3</a:t>
            </a:fld>
            <a:endParaRPr lang="en-AU" smtClean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0"/>
              </a:spcBef>
            </a:pPr>
            <a:r>
              <a:rPr lang="en-US" sz="1800" smtClean="0"/>
              <a:t>More offspring can be produced from a superior female than possible by natural mating</a:t>
            </a:r>
          </a:p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8749B258-3337-4628-A742-B2618C26CD71}" type="slidenum">
              <a:rPr lang="en-AU" smtClean="0">
                <a:latin typeface="Arial" charset="0"/>
              </a:rPr>
              <a:pPr eaLnBrk="1" hangingPunct="1"/>
              <a:t>4</a:t>
            </a:fld>
            <a:endParaRPr lang="en-AU" smtClean="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NZ" smtClean="0"/>
              <a:t>GnRH stimulates Lutenizing hormone release, LH release stimulates ovulation</a:t>
            </a:r>
            <a:endParaRPr lang="en-A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E8F89A8E-78A0-4FCC-819C-406B50738240}" type="slidenum">
              <a:rPr lang="en-AU" smtClean="0">
                <a:latin typeface="Arial" charset="0"/>
              </a:rPr>
              <a:pPr eaLnBrk="1" hangingPunct="1"/>
              <a:t>7</a:t>
            </a:fld>
            <a:endParaRPr lang="en-AU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NZ" smtClean="0"/>
              <a:t>Show foley catheter and dish</a:t>
            </a:r>
          </a:p>
          <a:p>
            <a:pPr eaLnBrk="1" hangingPunct="1">
              <a:spcBef>
                <a:spcPct val="0"/>
              </a:spcBef>
            </a:pPr>
            <a:r>
              <a:rPr lang="en-NZ" smtClean="0"/>
              <a:t>Correct stage of development: approx 8 cell stage, blastocyst</a:t>
            </a:r>
          </a:p>
          <a:p>
            <a:pPr eaLnBrk="1" hangingPunct="1">
              <a:spcBef>
                <a:spcPct val="0"/>
              </a:spcBef>
            </a:pPr>
            <a:r>
              <a:rPr lang="en-NZ" smtClean="0"/>
              <a:t>Make distinction between flushing/increasing feed and flushing the embryos</a:t>
            </a:r>
            <a:endParaRPr lang="en-A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61E3618D-3A49-45B9-A5C8-4F8E4908A05A}" type="slidenum">
              <a:rPr lang="en-AU" smtClean="0">
                <a:latin typeface="Arial" charset="0"/>
              </a:rPr>
              <a:pPr eaLnBrk="1" hangingPunct="1"/>
              <a:t>8</a:t>
            </a:fld>
            <a:endParaRPr lang="en-AU" smtClean="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NZ" smtClean="0"/>
              <a:t>Emphasize that we are flushing only one donor, but transferring embryos to many recipients</a:t>
            </a:r>
          </a:p>
          <a:p>
            <a:pPr eaLnBrk="1" hangingPunct="1">
              <a:spcBef>
                <a:spcPct val="0"/>
              </a:spcBef>
            </a:pPr>
            <a:r>
              <a:rPr lang="en-NZ" smtClean="0"/>
              <a:t>Number of embryos implanted depends on species, sheep are usually two, cattle only one</a:t>
            </a:r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132856"/>
            <a:ext cx="6400800" cy="108012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95913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8317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0985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0985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2640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2564904"/>
            <a:ext cx="6400800" cy="86409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99948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701008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05444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809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98072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4697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730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730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0436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1983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983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5243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063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839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100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9381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650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10475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00851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3688" y="404664"/>
            <a:ext cx="5486400" cy="353082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688" y="4575251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7802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377301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46443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0985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0985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0062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98438"/>
            <a:ext cx="82296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35063"/>
            <a:ext cx="4046538" cy="4957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138" y="1135063"/>
            <a:ext cx="4048125" cy="4957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7370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98438"/>
            <a:ext cx="82296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35063"/>
            <a:ext cx="4046538" cy="4957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6138" y="1135063"/>
            <a:ext cx="4048125" cy="24018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6138" y="3689350"/>
            <a:ext cx="4048125" cy="2403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855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13285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63266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434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7730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7730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9384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1983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983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654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0974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717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100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9381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987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293096"/>
            <a:ext cx="5486400" cy="5040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60648"/>
            <a:ext cx="5486400" cy="3960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69160"/>
            <a:ext cx="5486400" cy="5040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25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S:\Marketing and Liaison\Marketing Co-ordinator &amp; Analyst (Marketing &amp; Recruitment)\Images\Ivey\Ivey Hall drawing small.t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0"/>
          <a:stretch>
            <a:fillRect/>
          </a:stretch>
        </p:blipFill>
        <p:spPr bwMode="auto">
          <a:xfrm>
            <a:off x="0" y="2800350"/>
            <a:ext cx="47879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9BDC8C9-F42E-4C92-82E1-70CC06C244A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pic>
        <p:nvPicPr>
          <p:cNvPr id="1032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" t="1158"/>
          <a:stretch>
            <a:fillRect/>
          </a:stretch>
        </p:blipFill>
        <p:spPr bwMode="auto">
          <a:xfrm>
            <a:off x="0" y="6037263"/>
            <a:ext cx="1836738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1"/>
          <p:cNvSpPr>
            <a:spLocks noChangeArrowheads="1"/>
          </p:cNvSpPr>
          <p:nvPr userDrawn="1"/>
        </p:nvSpPr>
        <p:spPr bwMode="auto">
          <a:xfrm>
            <a:off x="0" y="5745163"/>
            <a:ext cx="9144000" cy="900112"/>
          </a:xfrm>
          <a:prstGeom prst="rect">
            <a:avLst/>
          </a:prstGeom>
          <a:solidFill>
            <a:srgbClr val="000000"/>
          </a:solidFill>
          <a:ln w="9525" algn="in">
            <a:solidFill>
              <a:srgbClr val="000000"/>
            </a:solidFill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1034" name="Rectangle 14"/>
          <p:cNvSpPr>
            <a:spLocks noChangeArrowheads="1"/>
          </p:cNvSpPr>
          <p:nvPr userDrawn="1"/>
        </p:nvSpPr>
        <p:spPr bwMode="auto">
          <a:xfrm>
            <a:off x="0" y="5529263"/>
            <a:ext cx="9144000" cy="215900"/>
          </a:xfrm>
          <a:prstGeom prst="rect">
            <a:avLst/>
          </a:prstGeom>
          <a:gradFill rotWithShape="1">
            <a:gsLst>
              <a:gs pos="0">
                <a:srgbClr val="B94D30"/>
              </a:gs>
              <a:gs pos="100000">
                <a:srgbClr val="DD592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1035" name="Rectangle 14"/>
          <p:cNvSpPr>
            <a:spLocks noChangeArrowheads="1"/>
          </p:cNvSpPr>
          <p:nvPr userDrawn="1"/>
        </p:nvSpPr>
        <p:spPr bwMode="auto">
          <a:xfrm>
            <a:off x="0" y="6653213"/>
            <a:ext cx="9144000" cy="215900"/>
          </a:xfrm>
          <a:prstGeom prst="rect">
            <a:avLst/>
          </a:prstGeom>
          <a:solidFill>
            <a:srgbClr val="4AA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/>
          <a:p>
            <a:endParaRPr lang="en-US"/>
          </a:p>
        </p:txBody>
      </p:sp>
      <p:pic>
        <p:nvPicPr>
          <p:cNvPr id="1036" name="Picture 15" descr="H:\Logos\Logo's for Intranet\LU-logo-white-Specialist.gi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67"/>
          <a:stretch>
            <a:fillRect/>
          </a:stretch>
        </p:blipFill>
        <p:spPr bwMode="auto">
          <a:xfrm>
            <a:off x="7381875" y="5881688"/>
            <a:ext cx="1547813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Text Box 15"/>
          <p:cNvSpPr txBox="1">
            <a:spLocks noChangeArrowheads="1"/>
          </p:cNvSpPr>
          <p:nvPr userDrawn="1"/>
        </p:nvSpPr>
        <p:spPr bwMode="auto">
          <a:xfrm>
            <a:off x="276225" y="6286500"/>
            <a:ext cx="34321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1000"/>
              </a:spcAft>
              <a:defRPr/>
            </a:pPr>
            <a:r>
              <a:rPr lang="en-NZ" smtClean="0">
                <a:solidFill>
                  <a:srgbClr val="4AAA42"/>
                </a:solidFill>
              </a:rPr>
              <a:t>New Zealand’s specialist</a:t>
            </a:r>
            <a:r>
              <a:rPr lang="en-NZ" smtClean="0">
                <a:solidFill>
                  <a:srgbClr val="C1D82F"/>
                </a:solidFill>
              </a:rPr>
              <a:t> land</a:t>
            </a:r>
            <a:r>
              <a:rPr lang="en-NZ" smtClean="0">
                <a:solidFill>
                  <a:srgbClr val="4AAA42"/>
                </a:solidFill>
              </a:rPr>
              <a:t>-based university</a:t>
            </a:r>
            <a:endParaRPr lang="en-US" sz="14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86ABB0-8E65-4B06-A629-803828BC7CB3}" type="datetimeFigureOut">
              <a:rPr lang="en-NZ"/>
              <a:pPr>
                <a:defRPr/>
              </a:pPr>
              <a:t>22/05/2012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04206D-4746-43A4-9CAF-BE75A774EA8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2055" name="Rectangle 11"/>
          <p:cNvSpPr>
            <a:spLocks noChangeArrowheads="1"/>
          </p:cNvSpPr>
          <p:nvPr userDrawn="1"/>
        </p:nvSpPr>
        <p:spPr bwMode="auto">
          <a:xfrm>
            <a:off x="0" y="5745163"/>
            <a:ext cx="9144000" cy="900112"/>
          </a:xfrm>
          <a:prstGeom prst="rect">
            <a:avLst/>
          </a:prstGeom>
          <a:solidFill>
            <a:srgbClr val="000000"/>
          </a:solidFill>
          <a:ln w="9525" algn="in">
            <a:solidFill>
              <a:srgbClr val="000000"/>
            </a:solidFill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056" name="Rectangle 14"/>
          <p:cNvSpPr>
            <a:spLocks noChangeArrowheads="1"/>
          </p:cNvSpPr>
          <p:nvPr userDrawn="1"/>
        </p:nvSpPr>
        <p:spPr bwMode="auto">
          <a:xfrm>
            <a:off x="0" y="5529263"/>
            <a:ext cx="9144000" cy="215900"/>
          </a:xfrm>
          <a:prstGeom prst="rect">
            <a:avLst/>
          </a:prstGeom>
          <a:gradFill rotWithShape="1">
            <a:gsLst>
              <a:gs pos="0">
                <a:srgbClr val="B94D30"/>
              </a:gs>
              <a:gs pos="100000">
                <a:srgbClr val="DD592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057" name="Rectangle 8"/>
          <p:cNvSpPr>
            <a:spLocks noChangeArrowheads="1"/>
          </p:cNvSpPr>
          <p:nvPr userDrawn="1"/>
        </p:nvSpPr>
        <p:spPr bwMode="auto">
          <a:xfrm>
            <a:off x="0" y="6653213"/>
            <a:ext cx="9144000" cy="215900"/>
          </a:xfrm>
          <a:prstGeom prst="rect">
            <a:avLst/>
          </a:prstGeom>
          <a:solidFill>
            <a:srgbClr val="4AA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/>
          <a:p>
            <a:endParaRPr lang="en-US"/>
          </a:p>
        </p:txBody>
      </p:sp>
      <p:pic>
        <p:nvPicPr>
          <p:cNvPr id="2058" name="Picture 9" descr="H:\Logos\Logo's for Intranet\LU-logo-white-Specialist.gi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67"/>
          <a:stretch>
            <a:fillRect/>
          </a:stretch>
        </p:blipFill>
        <p:spPr bwMode="auto">
          <a:xfrm>
            <a:off x="7381875" y="5881688"/>
            <a:ext cx="1547813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Text Box 15"/>
          <p:cNvSpPr txBox="1">
            <a:spLocks noChangeArrowheads="1"/>
          </p:cNvSpPr>
          <p:nvPr userDrawn="1"/>
        </p:nvSpPr>
        <p:spPr bwMode="auto">
          <a:xfrm>
            <a:off x="276225" y="6286500"/>
            <a:ext cx="34321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1000"/>
              </a:spcAft>
              <a:defRPr/>
            </a:pPr>
            <a:r>
              <a:rPr lang="en-NZ" smtClean="0">
                <a:solidFill>
                  <a:srgbClr val="4AAA42"/>
                </a:solidFill>
              </a:rPr>
              <a:t>New Zealand’s specialist</a:t>
            </a:r>
            <a:r>
              <a:rPr lang="en-NZ" smtClean="0">
                <a:solidFill>
                  <a:srgbClr val="C1D82F"/>
                </a:solidFill>
              </a:rPr>
              <a:t> land</a:t>
            </a:r>
            <a:r>
              <a:rPr lang="en-NZ" smtClean="0">
                <a:solidFill>
                  <a:srgbClr val="4AAA42"/>
                </a:solidFill>
              </a:rPr>
              <a:t>-based university</a:t>
            </a:r>
            <a:endParaRPr lang="en-US" sz="14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hyperlink" Target="file:///D:\ET%20movies\corpus%20luteum.m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/>
          </p:nvPr>
        </p:nvSpPr>
        <p:spPr>
          <a:xfrm>
            <a:off x="684213" y="476250"/>
            <a:ext cx="7772400" cy="2160588"/>
          </a:xfrm>
        </p:spPr>
        <p:txBody>
          <a:bodyPr/>
          <a:lstStyle/>
          <a:p>
            <a:r>
              <a:rPr lang="en-NZ" b="1" smtClean="0"/>
              <a:t>Animal Breeding Techniques and Technologies</a:t>
            </a:r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836613" y="895350"/>
            <a:ext cx="7145337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5400" b="1">
                <a:latin typeface="Arial Black" pitchFamily="34" charset="0"/>
              </a:rPr>
              <a:t>Embryo Transfer</a:t>
            </a:r>
          </a:p>
        </p:txBody>
      </p:sp>
      <p:pic>
        <p:nvPicPr>
          <p:cNvPr id="7" name="Picture 11" descr="Coopworth she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986088"/>
            <a:ext cx="25971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c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2981325"/>
            <a:ext cx="2268537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st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" t="14102" r="6735" b="6154"/>
          <a:stretch>
            <a:fillRect/>
          </a:stretch>
        </p:blipFill>
        <p:spPr bwMode="auto">
          <a:xfrm>
            <a:off x="3654425" y="2987675"/>
            <a:ext cx="2225675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Embryo Transfer (ET)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1788" y="2692400"/>
            <a:ext cx="8270875" cy="2681288"/>
          </a:xfrm>
        </p:spPr>
        <p:txBody>
          <a:bodyPr/>
          <a:lstStyle/>
          <a:p>
            <a:pPr eaLnBrk="1" hangingPunct="1"/>
            <a:r>
              <a:rPr lang="en-US" sz="2000" b="1" dirty="0" smtClean="0"/>
              <a:t>Why use ET?</a:t>
            </a:r>
          </a:p>
          <a:p>
            <a:pPr lvl="1" eaLnBrk="1" hangingPunct="1"/>
            <a:r>
              <a:rPr lang="en-US" sz="2000" dirty="0" smtClean="0"/>
              <a:t>To make widespread use of females with high genetic merit: the female equivalent of AI. </a:t>
            </a:r>
          </a:p>
          <a:p>
            <a:pPr lvl="1" eaLnBrk="1" hangingPunct="1">
              <a:buFontTx/>
              <a:buNone/>
            </a:pPr>
            <a:r>
              <a:rPr lang="en-US" sz="2000" dirty="0" smtClean="0"/>
              <a:t>			Naturally mated ewe: 1-3 lambs per year</a:t>
            </a:r>
          </a:p>
          <a:p>
            <a:pPr lvl="1" eaLnBrk="1" hangingPunct="1">
              <a:buFontTx/>
              <a:buNone/>
            </a:pPr>
            <a:r>
              <a:rPr lang="en-US" sz="2000" dirty="0" smtClean="0"/>
              <a:t>			ET: up to 50 lambs can be produced per year</a:t>
            </a:r>
          </a:p>
          <a:p>
            <a:pPr eaLnBrk="1" hangingPunct="1"/>
            <a:r>
              <a:rPr lang="en-US" sz="2000" b="1" dirty="0" smtClean="0"/>
              <a:t>Disadvantages</a:t>
            </a:r>
          </a:p>
          <a:p>
            <a:pPr lvl="1" eaLnBrk="1" hangingPunct="1"/>
            <a:r>
              <a:rPr lang="en-US" sz="2000" dirty="0" smtClean="0"/>
              <a:t>Costly, </a:t>
            </a:r>
            <a:r>
              <a:rPr lang="en-US" sz="2000" dirty="0" err="1" smtClean="0"/>
              <a:t>labour</a:t>
            </a:r>
            <a:r>
              <a:rPr lang="en-US" sz="2000" dirty="0" smtClean="0"/>
              <a:t> intensive, requires technical expertise</a:t>
            </a:r>
          </a:p>
        </p:txBody>
      </p:sp>
      <p:grpSp>
        <p:nvGrpSpPr>
          <p:cNvPr id="110604" name="Group 12"/>
          <p:cNvGrpSpPr>
            <a:grpSpLocks/>
          </p:cNvGrpSpPr>
          <p:nvPr/>
        </p:nvGrpSpPr>
        <p:grpSpPr bwMode="auto">
          <a:xfrm>
            <a:off x="6421438" y="660400"/>
            <a:ext cx="2176462" cy="2208213"/>
            <a:chOff x="3973" y="592"/>
            <a:chExt cx="1599" cy="1669"/>
          </a:xfrm>
        </p:grpSpPr>
        <p:pic>
          <p:nvPicPr>
            <p:cNvPr id="29702" name="Picture 4" descr="embryo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6" y="592"/>
              <a:ext cx="1586" cy="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9703" name="Text Box 6"/>
            <p:cNvSpPr txBox="1">
              <a:spLocks noChangeArrowheads="1"/>
            </p:cNvSpPr>
            <p:nvPr/>
          </p:nvSpPr>
          <p:spPr bwMode="auto">
            <a:xfrm>
              <a:off x="3973" y="2064"/>
              <a:ext cx="1599" cy="1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NZ" sz="1100">
                  <a:latin typeface="Arial" charset="0"/>
                </a:rPr>
                <a:t>14 Embryos ready for transfer</a:t>
              </a:r>
              <a:endParaRPr lang="en-AU" sz="1100">
                <a:latin typeface="Arial" charset="0"/>
              </a:endParaRPr>
            </a:p>
          </p:txBody>
        </p:sp>
      </p:grpSp>
      <p:sp>
        <p:nvSpPr>
          <p:cNvPr id="110603" name="Rectangle 11"/>
          <p:cNvSpPr>
            <a:spLocks noChangeArrowheads="1"/>
          </p:cNvSpPr>
          <p:nvPr/>
        </p:nvSpPr>
        <p:spPr bwMode="auto">
          <a:xfrm>
            <a:off x="388938" y="1036638"/>
            <a:ext cx="5605462" cy="17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FontTx/>
              <a:buChar char="•"/>
            </a:pPr>
            <a:r>
              <a:rPr lang="en-US" sz="2000" b="1"/>
              <a:t>What is ET?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FontTx/>
              <a:buChar char="–"/>
            </a:pPr>
            <a:r>
              <a:rPr lang="en-US" sz="2000"/>
              <a:t>Fertilized embryos are removed from the uterus horn of a superovulated “donor” and transplanted into a synchronized “recipient” uterus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0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  <p:bldP spid="11060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64"/>
          <p:cNvSpPr>
            <a:spLocks noChangeShapeType="1"/>
          </p:cNvSpPr>
          <p:nvPr/>
        </p:nvSpPr>
        <p:spPr bwMode="auto">
          <a:xfrm>
            <a:off x="3917950" y="6049963"/>
            <a:ext cx="6778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1747" name="Line 61"/>
          <p:cNvSpPr>
            <a:spLocks noChangeShapeType="1"/>
          </p:cNvSpPr>
          <p:nvPr/>
        </p:nvSpPr>
        <p:spPr bwMode="auto">
          <a:xfrm>
            <a:off x="3905250" y="3629025"/>
            <a:ext cx="373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1748" name="Line 62"/>
          <p:cNvSpPr>
            <a:spLocks noChangeShapeType="1"/>
          </p:cNvSpPr>
          <p:nvPr/>
        </p:nvSpPr>
        <p:spPr bwMode="auto">
          <a:xfrm>
            <a:off x="3930650" y="4035425"/>
            <a:ext cx="330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1749" name="Line 58"/>
          <p:cNvSpPr>
            <a:spLocks noChangeShapeType="1"/>
          </p:cNvSpPr>
          <p:nvPr/>
        </p:nvSpPr>
        <p:spPr bwMode="auto">
          <a:xfrm>
            <a:off x="3940175" y="3257550"/>
            <a:ext cx="6778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1750" name="Line 56"/>
          <p:cNvSpPr>
            <a:spLocks noChangeShapeType="1"/>
          </p:cNvSpPr>
          <p:nvPr/>
        </p:nvSpPr>
        <p:spPr bwMode="auto">
          <a:xfrm>
            <a:off x="3940175" y="2224088"/>
            <a:ext cx="3000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1751" name="Line 57"/>
          <p:cNvSpPr>
            <a:spLocks noChangeShapeType="1"/>
          </p:cNvSpPr>
          <p:nvPr/>
        </p:nvSpPr>
        <p:spPr bwMode="auto">
          <a:xfrm>
            <a:off x="3946525" y="2898775"/>
            <a:ext cx="6778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17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467100" cy="877887"/>
          </a:xfrm>
        </p:spPr>
        <p:txBody>
          <a:bodyPr/>
          <a:lstStyle/>
          <a:p>
            <a:pPr eaLnBrk="1" hangingPunct="1"/>
            <a:r>
              <a:rPr lang="en-US" sz="3600" b="1" smtClean="0"/>
              <a:t>ET Programme</a:t>
            </a:r>
          </a:p>
        </p:txBody>
      </p:sp>
      <p:pic>
        <p:nvPicPr>
          <p:cNvPr id="112709" name="Picture 69" descr="award ew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643188"/>
            <a:ext cx="1589087" cy="11699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58" name="Text Box 18"/>
          <p:cNvSpPr txBox="1">
            <a:spLocks noChangeArrowheads="1"/>
          </p:cNvSpPr>
          <p:nvPr/>
        </p:nvSpPr>
        <p:spPr bwMode="auto">
          <a:xfrm>
            <a:off x="5281613" y="1146175"/>
            <a:ext cx="1308100" cy="5270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NZ" sz="1400" dirty="0" smtClean="0">
                <a:solidFill>
                  <a:srgbClr val="FF6600"/>
                </a:solidFill>
                <a:latin typeface="+mn-lt"/>
              </a:rPr>
              <a:t>Progesterone CIDR</a:t>
            </a:r>
            <a:endParaRPr lang="en-AU" sz="1400" dirty="0" smtClean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12659" name="Text Box 19"/>
          <p:cNvSpPr txBox="1">
            <a:spLocks noChangeArrowheads="1"/>
          </p:cNvSpPr>
          <p:nvPr/>
        </p:nvSpPr>
        <p:spPr bwMode="auto">
          <a:xfrm>
            <a:off x="2028825" y="1146175"/>
            <a:ext cx="1308100" cy="5270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NZ" sz="1400" smtClean="0">
                <a:solidFill>
                  <a:schemeClr val="hlink"/>
                </a:solidFill>
                <a:latin typeface="+mn-lt"/>
              </a:rPr>
              <a:t>Progesterone CIDR</a:t>
            </a:r>
            <a:endParaRPr lang="en-AU" sz="1400" smtClean="0">
              <a:solidFill>
                <a:schemeClr val="hlink"/>
              </a:solidFill>
              <a:latin typeface="+mn-lt"/>
            </a:endParaRPr>
          </a:p>
        </p:txBody>
      </p:sp>
      <p:sp>
        <p:nvSpPr>
          <p:cNvPr id="31756" name="Line 20"/>
          <p:cNvSpPr>
            <a:spLocks noChangeShapeType="1"/>
          </p:cNvSpPr>
          <p:nvPr/>
        </p:nvSpPr>
        <p:spPr bwMode="auto">
          <a:xfrm flipH="1">
            <a:off x="4267200" y="1409700"/>
            <a:ext cx="17463" cy="3765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1757" name="Line 28"/>
          <p:cNvSpPr>
            <a:spLocks noChangeShapeType="1"/>
          </p:cNvSpPr>
          <p:nvPr/>
        </p:nvSpPr>
        <p:spPr bwMode="auto">
          <a:xfrm>
            <a:off x="3432175" y="1403350"/>
            <a:ext cx="1716088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12671" name="Text Box 31"/>
          <p:cNvSpPr txBox="1">
            <a:spLocks noChangeArrowheads="1"/>
          </p:cNvSpPr>
          <p:nvPr/>
        </p:nvSpPr>
        <p:spPr bwMode="auto">
          <a:xfrm>
            <a:off x="1882775" y="3471863"/>
            <a:ext cx="1914525" cy="3143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NZ" sz="1400" dirty="0" smtClean="0">
                <a:solidFill>
                  <a:schemeClr val="hlink"/>
                </a:solidFill>
                <a:latin typeface="+mn-lt"/>
              </a:rPr>
              <a:t>Mating (AI or natural)</a:t>
            </a:r>
            <a:endParaRPr lang="en-AU" sz="1400" dirty="0" smtClean="0">
              <a:solidFill>
                <a:schemeClr val="hlink"/>
              </a:solidFill>
              <a:latin typeface="+mn-lt"/>
            </a:endParaRPr>
          </a:p>
        </p:txBody>
      </p:sp>
      <p:sp>
        <p:nvSpPr>
          <p:cNvPr id="112672" name="Text Box 32"/>
          <p:cNvSpPr txBox="1">
            <a:spLocks noChangeArrowheads="1"/>
          </p:cNvSpPr>
          <p:nvPr/>
        </p:nvSpPr>
        <p:spPr bwMode="auto">
          <a:xfrm>
            <a:off x="2378075" y="4749800"/>
            <a:ext cx="1419225" cy="5270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NZ" sz="1400" dirty="0" smtClean="0">
                <a:solidFill>
                  <a:schemeClr val="hlink"/>
                </a:solidFill>
                <a:latin typeface="+mn-lt"/>
              </a:rPr>
              <a:t>Recovery of embryos</a:t>
            </a:r>
            <a:endParaRPr lang="en-AU" sz="1400" dirty="0" smtClean="0">
              <a:solidFill>
                <a:schemeClr val="hlink"/>
              </a:solidFill>
              <a:latin typeface="+mn-lt"/>
            </a:endParaRPr>
          </a:p>
        </p:txBody>
      </p:sp>
      <p:sp>
        <p:nvSpPr>
          <p:cNvPr id="112673" name="Text Box 33"/>
          <p:cNvSpPr txBox="1">
            <a:spLocks noChangeArrowheads="1"/>
          </p:cNvSpPr>
          <p:nvPr/>
        </p:nvSpPr>
        <p:spPr bwMode="auto">
          <a:xfrm>
            <a:off x="4664075" y="4749800"/>
            <a:ext cx="1419225" cy="5270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NZ" sz="1400" dirty="0" smtClean="0">
                <a:solidFill>
                  <a:srgbClr val="FF6600"/>
                </a:solidFill>
                <a:latin typeface="+mn-lt"/>
              </a:rPr>
              <a:t>Embryos transplanted</a:t>
            </a:r>
            <a:endParaRPr lang="en-AU" sz="1400" dirty="0" smtClean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12677" name="Text Box 37"/>
          <p:cNvSpPr txBox="1">
            <a:spLocks noChangeArrowheads="1"/>
          </p:cNvSpPr>
          <p:nvPr/>
        </p:nvSpPr>
        <p:spPr bwMode="auto">
          <a:xfrm>
            <a:off x="4660900" y="2730500"/>
            <a:ext cx="1422400" cy="3143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NZ" sz="1400" dirty="0" smtClean="0">
                <a:solidFill>
                  <a:srgbClr val="FF6600"/>
                </a:solidFill>
                <a:latin typeface="+mn-lt"/>
              </a:rPr>
              <a:t>PMSG injection</a:t>
            </a:r>
            <a:endParaRPr lang="en-AU" sz="1400" dirty="0" smtClean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12678" name="Text Box 38"/>
          <p:cNvSpPr txBox="1">
            <a:spLocks noChangeArrowheads="1"/>
          </p:cNvSpPr>
          <p:nvPr/>
        </p:nvSpPr>
        <p:spPr bwMode="auto">
          <a:xfrm>
            <a:off x="4664075" y="3108325"/>
            <a:ext cx="1419225" cy="3143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NZ" sz="1400" smtClean="0">
                <a:solidFill>
                  <a:srgbClr val="FF6600"/>
                </a:solidFill>
                <a:latin typeface="+mn-lt"/>
              </a:rPr>
              <a:t>Remove CIDR</a:t>
            </a:r>
            <a:endParaRPr lang="en-AU" sz="1400" smtClean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12681" name="Text Box 41"/>
          <p:cNvSpPr txBox="1">
            <a:spLocks noChangeArrowheads="1"/>
          </p:cNvSpPr>
          <p:nvPr/>
        </p:nvSpPr>
        <p:spPr bwMode="auto">
          <a:xfrm>
            <a:off x="2205038" y="3871913"/>
            <a:ext cx="1603375" cy="3460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NZ" sz="1600" dirty="0" err="1" smtClean="0">
                <a:solidFill>
                  <a:schemeClr val="hlink"/>
                </a:solidFill>
                <a:latin typeface="+mn-lt"/>
              </a:rPr>
              <a:t>GnRH</a:t>
            </a:r>
            <a:r>
              <a:rPr lang="en-NZ" sz="1600" dirty="0" smtClean="0">
                <a:solidFill>
                  <a:schemeClr val="hlink"/>
                </a:solidFill>
                <a:latin typeface="+mn-lt"/>
              </a:rPr>
              <a:t> injection</a:t>
            </a:r>
            <a:endParaRPr lang="en-AU" sz="1600" dirty="0" smtClean="0">
              <a:solidFill>
                <a:schemeClr val="hlink"/>
              </a:solidFill>
              <a:latin typeface="+mn-lt"/>
            </a:endParaRPr>
          </a:p>
        </p:txBody>
      </p:sp>
      <p:sp>
        <p:nvSpPr>
          <p:cNvPr id="112683" name="Text Box 43"/>
          <p:cNvSpPr txBox="1">
            <a:spLocks noChangeArrowheads="1"/>
          </p:cNvSpPr>
          <p:nvPr/>
        </p:nvSpPr>
        <p:spPr bwMode="auto">
          <a:xfrm>
            <a:off x="395288" y="2351088"/>
            <a:ext cx="109537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NZ" b="1" dirty="0" smtClean="0">
                <a:solidFill>
                  <a:schemeClr val="hlink"/>
                </a:solidFill>
                <a:latin typeface="+mn-lt"/>
              </a:rPr>
              <a:t>DONOR (1)</a:t>
            </a:r>
            <a:endParaRPr lang="en-AU" b="1" dirty="0" smtClean="0">
              <a:solidFill>
                <a:schemeClr val="hlink"/>
              </a:solidFill>
              <a:latin typeface="+mn-lt"/>
            </a:endParaRPr>
          </a:p>
        </p:txBody>
      </p:sp>
      <p:sp>
        <p:nvSpPr>
          <p:cNvPr id="112684" name="Text Box 44"/>
          <p:cNvSpPr txBox="1">
            <a:spLocks noChangeArrowheads="1"/>
          </p:cNvSpPr>
          <p:nvPr/>
        </p:nvSpPr>
        <p:spPr bwMode="auto">
          <a:xfrm>
            <a:off x="7054850" y="2289175"/>
            <a:ext cx="13493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NZ" b="1" dirty="0" smtClean="0">
                <a:solidFill>
                  <a:srgbClr val="FF6600"/>
                </a:solidFill>
                <a:latin typeface="+mn-lt"/>
              </a:rPr>
              <a:t>RECIPIENTS (6-14)</a:t>
            </a:r>
            <a:endParaRPr lang="en-AU" b="1" dirty="0" smtClean="0">
              <a:solidFill>
                <a:srgbClr val="FF6600"/>
              </a:solidFill>
              <a:latin typeface="+mn-lt"/>
            </a:endParaRPr>
          </a:p>
        </p:txBody>
      </p:sp>
      <p:grpSp>
        <p:nvGrpSpPr>
          <p:cNvPr id="112713" name="Group 73"/>
          <p:cNvGrpSpPr>
            <a:grpSpLocks/>
          </p:cNvGrpSpPr>
          <p:nvPr/>
        </p:nvGrpSpPr>
        <p:grpSpPr bwMode="auto">
          <a:xfrm>
            <a:off x="2235200" y="2198688"/>
            <a:ext cx="1689100" cy="1044575"/>
            <a:chOff x="1394" y="1631"/>
            <a:chExt cx="1064" cy="658"/>
          </a:xfrm>
        </p:grpSpPr>
        <p:sp>
          <p:nvSpPr>
            <p:cNvPr id="9253" name="Text Box 23"/>
            <p:cNvSpPr txBox="1">
              <a:spLocks noChangeArrowheads="1"/>
            </p:cNvSpPr>
            <p:nvPr/>
          </p:nvSpPr>
          <p:spPr bwMode="auto">
            <a:xfrm>
              <a:off x="1394" y="1762"/>
              <a:ext cx="824" cy="33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NZ" sz="1400" smtClean="0">
                  <a:solidFill>
                    <a:schemeClr val="hlink"/>
                  </a:solidFill>
                  <a:latin typeface="+mn-lt"/>
                </a:rPr>
                <a:t>FSH injected twice daily</a:t>
              </a:r>
              <a:endParaRPr lang="en-AU" sz="1400" smtClean="0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9254" name="Line 46"/>
            <p:cNvSpPr>
              <a:spLocks noChangeShapeType="1"/>
            </p:cNvSpPr>
            <p:nvPr/>
          </p:nvSpPr>
          <p:spPr bwMode="auto">
            <a:xfrm>
              <a:off x="2214" y="1631"/>
              <a:ext cx="2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NZ">
                <a:latin typeface="+mn-lt"/>
              </a:endParaRPr>
            </a:p>
          </p:txBody>
        </p:sp>
        <p:sp>
          <p:nvSpPr>
            <p:cNvPr id="9255" name="Line 47"/>
            <p:cNvSpPr>
              <a:spLocks noChangeShapeType="1"/>
            </p:cNvSpPr>
            <p:nvPr/>
          </p:nvSpPr>
          <p:spPr bwMode="auto">
            <a:xfrm>
              <a:off x="2220" y="1857"/>
              <a:ext cx="2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NZ">
                <a:latin typeface="+mn-lt"/>
              </a:endParaRPr>
            </a:p>
          </p:txBody>
        </p:sp>
        <p:sp>
          <p:nvSpPr>
            <p:cNvPr id="9256" name="Line 48"/>
            <p:cNvSpPr>
              <a:spLocks noChangeShapeType="1"/>
            </p:cNvSpPr>
            <p:nvPr/>
          </p:nvSpPr>
          <p:spPr bwMode="auto">
            <a:xfrm>
              <a:off x="2216" y="2073"/>
              <a:ext cx="2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NZ">
                <a:latin typeface="+mn-lt"/>
              </a:endParaRPr>
            </a:p>
          </p:txBody>
        </p:sp>
        <p:sp>
          <p:nvSpPr>
            <p:cNvPr id="9257" name="Line 49"/>
            <p:cNvSpPr>
              <a:spLocks noChangeShapeType="1"/>
            </p:cNvSpPr>
            <p:nvPr/>
          </p:nvSpPr>
          <p:spPr bwMode="auto">
            <a:xfrm>
              <a:off x="2212" y="2289"/>
              <a:ext cx="2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NZ">
                <a:latin typeface="+mn-lt"/>
              </a:endParaRPr>
            </a:p>
          </p:txBody>
        </p:sp>
        <p:sp>
          <p:nvSpPr>
            <p:cNvPr id="9258" name="Line 50"/>
            <p:cNvSpPr>
              <a:spLocks noChangeShapeType="1"/>
            </p:cNvSpPr>
            <p:nvPr/>
          </p:nvSpPr>
          <p:spPr bwMode="auto">
            <a:xfrm>
              <a:off x="2214" y="1631"/>
              <a:ext cx="0" cy="6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NZ">
                <a:latin typeface="+mn-lt"/>
              </a:endParaRPr>
            </a:p>
          </p:txBody>
        </p:sp>
      </p:grpSp>
      <p:sp>
        <p:nvSpPr>
          <p:cNvPr id="31767" name="Text Box 12"/>
          <p:cNvSpPr txBox="1">
            <a:spLocks noChangeArrowheads="1"/>
          </p:cNvSpPr>
          <p:nvPr/>
        </p:nvSpPr>
        <p:spPr bwMode="auto">
          <a:xfrm>
            <a:off x="4135438" y="1247775"/>
            <a:ext cx="314325" cy="32385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1400" b="1">
                <a:latin typeface="Arial" charset="0"/>
              </a:rPr>
              <a:t>0</a:t>
            </a:r>
            <a:endParaRPr lang="en-AU" sz="1400" b="1">
              <a:latin typeface="Arial" charset="0"/>
            </a:endParaRPr>
          </a:p>
        </p:txBody>
      </p:sp>
      <p:sp>
        <p:nvSpPr>
          <p:cNvPr id="31768" name="Text Box 53"/>
          <p:cNvSpPr txBox="1">
            <a:spLocks noChangeArrowheads="1"/>
          </p:cNvSpPr>
          <p:nvPr/>
        </p:nvSpPr>
        <p:spPr bwMode="auto">
          <a:xfrm>
            <a:off x="4071938" y="2049463"/>
            <a:ext cx="423862" cy="32385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1400" b="1">
                <a:latin typeface="Arial" charset="0"/>
              </a:rPr>
              <a:t>10</a:t>
            </a:r>
            <a:endParaRPr lang="en-AU" sz="1400" b="1">
              <a:latin typeface="Arial" charset="0"/>
            </a:endParaRPr>
          </a:p>
        </p:txBody>
      </p:sp>
      <p:sp>
        <p:nvSpPr>
          <p:cNvPr id="31769" name="Text Box 54"/>
          <p:cNvSpPr txBox="1">
            <a:spLocks noChangeArrowheads="1"/>
          </p:cNvSpPr>
          <p:nvPr/>
        </p:nvSpPr>
        <p:spPr bwMode="auto">
          <a:xfrm>
            <a:off x="4068763" y="2730500"/>
            <a:ext cx="423862" cy="32385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1400" b="1">
                <a:latin typeface="Arial" charset="0"/>
              </a:rPr>
              <a:t>12</a:t>
            </a:r>
            <a:endParaRPr lang="en-AU" sz="1400" b="1">
              <a:latin typeface="Arial" charset="0"/>
            </a:endParaRPr>
          </a:p>
        </p:txBody>
      </p:sp>
      <p:sp>
        <p:nvSpPr>
          <p:cNvPr id="31770" name="Text Box 55"/>
          <p:cNvSpPr txBox="1">
            <a:spLocks noChangeArrowheads="1"/>
          </p:cNvSpPr>
          <p:nvPr/>
        </p:nvSpPr>
        <p:spPr bwMode="auto">
          <a:xfrm>
            <a:off x="4081463" y="3103563"/>
            <a:ext cx="423862" cy="32385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1400" b="1">
                <a:latin typeface="Arial" charset="0"/>
              </a:rPr>
              <a:t>13</a:t>
            </a:r>
            <a:endParaRPr lang="en-AU" sz="1400" b="1">
              <a:latin typeface="Arial" charset="0"/>
            </a:endParaRPr>
          </a:p>
        </p:txBody>
      </p:sp>
      <p:sp>
        <p:nvSpPr>
          <p:cNvPr id="31771" name="Text Box 59"/>
          <p:cNvSpPr txBox="1">
            <a:spLocks noChangeArrowheads="1"/>
          </p:cNvSpPr>
          <p:nvPr/>
        </p:nvSpPr>
        <p:spPr bwMode="auto">
          <a:xfrm>
            <a:off x="4065588" y="3875088"/>
            <a:ext cx="423862" cy="32385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1400" b="1">
                <a:latin typeface="Arial" charset="0"/>
              </a:rPr>
              <a:t>15</a:t>
            </a:r>
            <a:endParaRPr lang="en-AU" sz="1400" b="1">
              <a:latin typeface="Arial" charset="0"/>
            </a:endParaRPr>
          </a:p>
        </p:txBody>
      </p:sp>
      <p:sp>
        <p:nvSpPr>
          <p:cNvPr id="31772" name="Text Box 60"/>
          <p:cNvSpPr txBox="1">
            <a:spLocks noChangeArrowheads="1"/>
          </p:cNvSpPr>
          <p:nvPr/>
        </p:nvSpPr>
        <p:spPr bwMode="auto">
          <a:xfrm>
            <a:off x="4071938" y="3462338"/>
            <a:ext cx="423862" cy="32385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1400" b="1">
                <a:latin typeface="Arial" charset="0"/>
              </a:rPr>
              <a:t>14</a:t>
            </a:r>
            <a:endParaRPr lang="en-AU" sz="1400" b="1">
              <a:latin typeface="Arial" charset="0"/>
            </a:endParaRPr>
          </a:p>
        </p:txBody>
      </p:sp>
      <p:grpSp>
        <p:nvGrpSpPr>
          <p:cNvPr id="112714" name="Group 74"/>
          <p:cNvGrpSpPr>
            <a:grpSpLocks/>
          </p:cNvGrpSpPr>
          <p:nvPr/>
        </p:nvGrpSpPr>
        <p:grpSpPr bwMode="auto">
          <a:xfrm>
            <a:off x="2028825" y="3087688"/>
            <a:ext cx="1622425" cy="314325"/>
            <a:chOff x="1175" y="2388"/>
            <a:chExt cx="1022" cy="198"/>
          </a:xfrm>
        </p:grpSpPr>
        <p:sp>
          <p:nvSpPr>
            <p:cNvPr id="9251" name="Text Box 24"/>
            <p:cNvSpPr txBox="1">
              <a:spLocks noChangeArrowheads="1"/>
            </p:cNvSpPr>
            <p:nvPr/>
          </p:nvSpPr>
          <p:spPr bwMode="auto">
            <a:xfrm>
              <a:off x="1175" y="2388"/>
              <a:ext cx="894" cy="19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NZ" sz="1400" smtClean="0">
                  <a:solidFill>
                    <a:schemeClr val="hlink"/>
                  </a:solidFill>
                  <a:latin typeface="+mn-lt"/>
                </a:rPr>
                <a:t>Remove CIDR</a:t>
              </a:r>
              <a:endParaRPr lang="en-AU" sz="1400" smtClean="0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9252" name="Line 65"/>
            <p:cNvSpPr>
              <a:spLocks noChangeShapeType="1"/>
            </p:cNvSpPr>
            <p:nvPr/>
          </p:nvSpPr>
          <p:spPr bwMode="auto">
            <a:xfrm flipH="1">
              <a:off x="2078" y="2486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NZ">
                <a:latin typeface="+mn-lt"/>
              </a:endParaRPr>
            </a:p>
          </p:txBody>
        </p:sp>
      </p:grpSp>
      <p:sp>
        <p:nvSpPr>
          <p:cNvPr id="31774" name="Text Box 63"/>
          <p:cNvSpPr txBox="1">
            <a:spLocks noChangeArrowheads="1"/>
          </p:cNvSpPr>
          <p:nvPr/>
        </p:nvSpPr>
        <p:spPr bwMode="auto">
          <a:xfrm>
            <a:off x="4056063" y="4851400"/>
            <a:ext cx="423862" cy="32385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1400" b="1">
                <a:latin typeface="Arial" charset="0"/>
              </a:rPr>
              <a:t>21</a:t>
            </a:r>
            <a:endParaRPr lang="en-AU" sz="1400" b="1">
              <a:latin typeface="Arial" charset="0"/>
            </a:endParaRPr>
          </a:p>
        </p:txBody>
      </p:sp>
      <p:pic>
        <p:nvPicPr>
          <p:cNvPr id="112711" name="Picture 71" descr="ew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1288" y="2573338"/>
            <a:ext cx="2457450" cy="13906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76" name="TextBox 1"/>
          <p:cNvSpPr txBox="1">
            <a:spLocks noChangeArrowheads="1"/>
          </p:cNvSpPr>
          <p:nvPr/>
        </p:nvSpPr>
        <p:spPr bwMode="auto">
          <a:xfrm>
            <a:off x="6348413" y="4141788"/>
            <a:ext cx="2684462" cy="121602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1100"/>
              <a:t>CIDR: controlled internal drug release</a:t>
            </a:r>
          </a:p>
          <a:p>
            <a:pPr eaLnBrk="1" hangingPunct="1">
              <a:spcBef>
                <a:spcPct val="50000"/>
              </a:spcBef>
            </a:pPr>
            <a:r>
              <a:rPr lang="en-NZ" sz="1100"/>
              <a:t>PMSG: pregnant mare serum gonadotrophin</a:t>
            </a:r>
          </a:p>
          <a:p>
            <a:pPr eaLnBrk="1" hangingPunct="1">
              <a:spcBef>
                <a:spcPct val="50000"/>
              </a:spcBef>
            </a:pPr>
            <a:r>
              <a:rPr lang="en-NZ" sz="1100"/>
              <a:t>GnRH: gonadotrophin releasing hormone</a:t>
            </a:r>
          </a:p>
          <a:p>
            <a:pPr eaLnBrk="1" hangingPunct="1">
              <a:spcBef>
                <a:spcPct val="50000"/>
              </a:spcBef>
            </a:pPr>
            <a:r>
              <a:rPr lang="en-NZ" sz="1100"/>
              <a:t>FSH: follicle stimulating hormone</a:t>
            </a:r>
            <a:endParaRPr lang="en-AU"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8" grpId="0" animBg="1"/>
      <p:bldP spid="112659" grpId="0" animBg="1"/>
      <p:bldP spid="112671" grpId="0" animBg="1"/>
      <p:bldP spid="112672" grpId="0" animBg="1"/>
      <p:bldP spid="112673" grpId="0" animBg="1"/>
      <p:bldP spid="112677" grpId="0" animBg="1"/>
      <p:bldP spid="112678" grpId="0" animBg="1"/>
      <p:bldP spid="112681" grpId="0" animBg="1"/>
      <p:bldP spid="112683" grpId="0"/>
      <p:bldP spid="1126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843588" cy="922337"/>
          </a:xfrm>
        </p:spPr>
        <p:txBody>
          <a:bodyPr/>
          <a:lstStyle/>
          <a:p>
            <a:pPr eaLnBrk="1" hangingPunct="1"/>
            <a:r>
              <a:rPr lang="en-NZ" sz="3600" b="1" smtClean="0"/>
              <a:t>Embryo collection in sheep</a:t>
            </a:r>
            <a:endParaRPr lang="en-AU" sz="3600" b="1" smtClean="0"/>
          </a:p>
        </p:txBody>
      </p:sp>
      <p:pic>
        <p:nvPicPr>
          <p:cNvPr id="32771" name="Picture 4" descr="Sheep reproductive tract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7588" y="1116013"/>
            <a:ext cx="4543425" cy="4175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2" name="Oval 5"/>
          <p:cNvSpPr>
            <a:spLocks noChangeArrowheads="1"/>
          </p:cNvSpPr>
          <p:nvPr/>
        </p:nvSpPr>
        <p:spPr bwMode="auto">
          <a:xfrm>
            <a:off x="4476750" y="2114550"/>
            <a:ext cx="495300" cy="609600"/>
          </a:xfrm>
          <a:prstGeom prst="ellipse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773" name="Picture 6" descr="syri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39800"/>
            <a:ext cx="7429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Freeform 7"/>
          <p:cNvSpPr>
            <a:spLocks/>
          </p:cNvSpPr>
          <p:nvPr/>
        </p:nvSpPr>
        <p:spPr bwMode="auto">
          <a:xfrm>
            <a:off x="3962400" y="2038350"/>
            <a:ext cx="860425" cy="1695450"/>
          </a:xfrm>
          <a:custGeom>
            <a:avLst/>
            <a:gdLst>
              <a:gd name="T0" fmla="*/ 2147483647 w 542"/>
              <a:gd name="T1" fmla="*/ 0 h 1068"/>
              <a:gd name="T2" fmla="*/ 2147483647 w 542"/>
              <a:gd name="T3" fmla="*/ 2147483647 h 1068"/>
              <a:gd name="T4" fmla="*/ 0 w 542"/>
              <a:gd name="T5" fmla="*/ 2147483647 h 10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2" h="1068">
                <a:moveTo>
                  <a:pt x="444" y="0"/>
                </a:moveTo>
                <a:cubicBezTo>
                  <a:pt x="493" y="271"/>
                  <a:pt x="542" y="542"/>
                  <a:pt x="468" y="720"/>
                </a:cubicBezTo>
                <a:cubicBezTo>
                  <a:pt x="394" y="898"/>
                  <a:pt x="78" y="1010"/>
                  <a:pt x="0" y="1068"/>
                </a:cubicBezTo>
              </a:path>
            </a:pathLst>
          </a:custGeom>
          <a:noFill/>
          <a:ln w="635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pic>
        <p:nvPicPr>
          <p:cNvPr id="32775" name="Picture 8" descr="stem-cell-proces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3770313"/>
            <a:ext cx="539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Oval 9"/>
          <p:cNvSpPr>
            <a:spLocks noChangeArrowheads="1"/>
          </p:cNvSpPr>
          <p:nvPr/>
        </p:nvSpPr>
        <p:spPr bwMode="auto">
          <a:xfrm>
            <a:off x="4552950" y="1828800"/>
            <a:ext cx="42863" cy="5080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Oval 10"/>
          <p:cNvSpPr>
            <a:spLocks noChangeArrowheads="1"/>
          </p:cNvSpPr>
          <p:nvPr/>
        </p:nvSpPr>
        <p:spPr bwMode="auto">
          <a:xfrm>
            <a:off x="4635500" y="1968500"/>
            <a:ext cx="42863" cy="5080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Oval 13"/>
          <p:cNvSpPr>
            <a:spLocks noChangeArrowheads="1"/>
          </p:cNvSpPr>
          <p:nvPr/>
        </p:nvSpPr>
        <p:spPr bwMode="auto">
          <a:xfrm>
            <a:off x="4692650" y="1797050"/>
            <a:ext cx="42863" cy="50800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NZ" sz="3600" b="1" smtClean="0"/>
              <a:t>Embryo collection in Cows</a:t>
            </a:r>
            <a:endParaRPr lang="en-AU" sz="3600" b="1" smtClean="0"/>
          </a:p>
        </p:txBody>
      </p:sp>
      <p:pic>
        <p:nvPicPr>
          <p:cNvPr id="33795" name="Picture 10" descr="cow ET colour pi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1179513"/>
            <a:ext cx="4087812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98438"/>
            <a:ext cx="4175125" cy="638175"/>
          </a:xfrm>
        </p:spPr>
        <p:txBody>
          <a:bodyPr/>
          <a:lstStyle/>
          <a:p>
            <a:pPr eaLnBrk="1" hangingPunct="1"/>
            <a:r>
              <a:rPr lang="en-US" sz="3600" b="1" smtClean="0"/>
              <a:t>ET Technique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39813"/>
            <a:ext cx="6635750" cy="3902075"/>
          </a:xfrm>
        </p:spPr>
        <p:txBody>
          <a:bodyPr/>
          <a:lstStyle/>
          <a:p>
            <a:pPr eaLnBrk="1" hangingPunct="1"/>
            <a:r>
              <a:rPr lang="en-US" sz="2000" smtClean="0"/>
              <a:t>Donor is fasted for 12-24 hours</a:t>
            </a:r>
          </a:p>
          <a:p>
            <a:pPr eaLnBrk="1" hangingPunct="1"/>
            <a:r>
              <a:rPr lang="en-US" sz="2000" smtClean="0"/>
              <a:t>Donor is prepared for surgery: anesthetized, put on surgical table, wool clipped, site sterilized</a:t>
            </a:r>
          </a:p>
          <a:p>
            <a:pPr eaLnBrk="1" hangingPunct="1"/>
            <a:r>
              <a:rPr lang="en-US" sz="2000" smtClean="0"/>
              <a:t>Uterus and ovaries are exteriorised</a:t>
            </a:r>
          </a:p>
          <a:p>
            <a:pPr eaLnBrk="1" hangingPunct="1"/>
            <a:r>
              <a:rPr lang="en-US" sz="2000" smtClean="0"/>
              <a:t>Corpus luteum are detected</a:t>
            </a:r>
          </a:p>
          <a:p>
            <a:pPr eaLnBrk="1" hangingPunct="1"/>
            <a:r>
              <a:rPr lang="en-US" sz="2000" smtClean="0"/>
              <a:t>Eggs are recovered from uterus horns by flushing a sterile solution through with a foley catheter. Solution containing the embryos is collected in a watch glass</a:t>
            </a:r>
          </a:p>
          <a:p>
            <a:pPr eaLnBrk="1" hangingPunct="1"/>
            <a:r>
              <a:rPr lang="en-US" sz="2000" smtClean="0"/>
              <a:t>Embryos are examined under microscope, only good quality embryos at correct stage of development are selected for transplant to the recipients</a:t>
            </a:r>
            <a:endParaRPr lang="en-US" sz="2000" smtClean="0">
              <a:solidFill>
                <a:schemeClr val="hlink"/>
              </a:solidFill>
            </a:endParaRPr>
          </a:p>
        </p:txBody>
      </p:sp>
      <p:pic>
        <p:nvPicPr>
          <p:cNvPr id="113672" name="Picture 8" descr="microsc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1628775"/>
            <a:ext cx="1266825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AutoShape 39">
            <a:hlinkClick r:id="rId4" action="ppaction://program" highlightClick="1"/>
          </p:cNvPr>
          <p:cNvSpPr>
            <a:spLocks noChangeArrowheads="1"/>
          </p:cNvSpPr>
          <p:nvPr/>
        </p:nvSpPr>
        <p:spPr bwMode="auto">
          <a:xfrm>
            <a:off x="3829050" y="5391150"/>
            <a:ext cx="1333500" cy="571500"/>
          </a:xfrm>
          <a:prstGeom prst="actionButtonMovi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35063"/>
            <a:ext cx="5915025" cy="4022725"/>
          </a:xfrm>
        </p:spPr>
        <p:txBody>
          <a:bodyPr/>
          <a:lstStyle/>
          <a:p>
            <a:pPr eaLnBrk="1" hangingPunct="1"/>
            <a:r>
              <a:rPr lang="en-US" sz="2000" smtClean="0"/>
              <a:t>Recipient is fasted for 12-24 hours</a:t>
            </a:r>
          </a:p>
          <a:p>
            <a:pPr eaLnBrk="1" hangingPunct="1"/>
            <a:r>
              <a:rPr lang="en-US" sz="2000" smtClean="0"/>
              <a:t>Recipients are prepared for surgery: sedated, put in cradle, wool clipped, site sterilized, local anesthetic</a:t>
            </a:r>
          </a:p>
          <a:p>
            <a:pPr eaLnBrk="1" hangingPunct="1"/>
            <a:r>
              <a:rPr lang="en-US" sz="2000" smtClean="0"/>
              <a:t>Abdomen is punctured with trocar, a laparoscope </a:t>
            </a:r>
            <a:r>
              <a:rPr lang="en-AU" sz="2000" smtClean="0"/>
              <a:t>(light source)</a:t>
            </a:r>
            <a:r>
              <a:rPr lang="en-US" sz="2000" smtClean="0"/>
              <a:t> is inserted</a:t>
            </a:r>
          </a:p>
          <a:p>
            <a:pPr eaLnBrk="1" hangingPunct="1"/>
            <a:r>
              <a:rPr lang="en-US" sz="2000" smtClean="0"/>
              <a:t>Corpus luteum are detected</a:t>
            </a:r>
          </a:p>
          <a:p>
            <a:pPr eaLnBrk="1" hangingPunct="1"/>
            <a:r>
              <a:rPr lang="en-US" sz="2000" smtClean="0"/>
              <a:t>Forceps are inserted to exteriorise a uterus horn</a:t>
            </a:r>
          </a:p>
          <a:p>
            <a:pPr eaLnBrk="1" hangingPunct="1"/>
            <a:r>
              <a:rPr lang="en-US" sz="2000" smtClean="0"/>
              <a:t>1-2 embryos are implanted into the uterus horn with a pipette</a:t>
            </a:r>
          </a:p>
          <a:p>
            <a:pPr eaLnBrk="1" hangingPunct="1"/>
            <a:r>
              <a:rPr lang="en-US" sz="2000" smtClean="0"/>
              <a:t>The embryo develops in the recipient as if it were her own</a:t>
            </a:r>
          </a:p>
        </p:txBody>
      </p:sp>
      <p:pic>
        <p:nvPicPr>
          <p:cNvPr id="117769" name="Picture 9" descr="cow ET ar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2088" y="3757613"/>
            <a:ext cx="2339975" cy="15636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772" name="Picture 12" descr="Uterus hor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2205038"/>
            <a:ext cx="1978025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4" name="Picture 14" descr="ET shee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5463" y="765175"/>
            <a:ext cx="1984375" cy="13747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98438"/>
            <a:ext cx="4175125" cy="638175"/>
          </a:xfrm>
        </p:spPr>
        <p:txBody>
          <a:bodyPr/>
          <a:lstStyle/>
          <a:p>
            <a:pPr eaLnBrk="1" hangingPunct="1"/>
            <a:r>
              <a:rPr lang="en-US" sz="3600" b="1" smtClean="0"/>
              <a:t>ET Technique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z="3600" b="1" smtClean="0"/>
              <a:t>ET End Result</a:t>
            </a:r>
            <a:endParaRPr lang="en-AU" sz="3600" b="1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2000" smtClean="0"/>
          </a:p>
          <a:p>
            <a:pPr lvl="1" eaLnBrk="1" hangingPunct="1"/>
            <a:endParaRPr lang="en-US" sz="1800" smtClean="0"/>
          </a:p>
          <a:p>
            <a:pPr lvl="3" eaLnBrk="1" hangingPunct="1"/>
            <a:endParaRPr lang="en-US" sz="1600" smtClean="0"/>
          </a:p>
        </p:txBody>
      </p:sp>
      <p:pic>
        <p:nvPicPr>
          <p:cNvPr id="38916" name="Picture 21" descr="ET lots of calv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0725" y="1265238"/>
            <a:ext cx="5326063" cy="39957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</p:bldLst>
  </p:timing>
</p:sld>
</file>

<file path=ppt/theme/theme1.xml><?xml version="1.0" encoding="utf-8"?>
<a:theme xmlns:a="http://schemas.openxmlformats.org/drawingml/2006/main" name="Corporate PowerPoint 2010">
  <a:themeElements>
    <a:clrScheme name="Corporate PowerPoint 20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 PowerPoint 2010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porate PowerPoint 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PowerPoint 20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PowerPoint 20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PowerPoint 20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PowerPoint 20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PowerPoint 20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PowerPoint 20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PowerPoint 20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PowerPoint 20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PowerPoint 20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PowerPoint 20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PowerPoint 20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 PowerPoint 2010</Template>
  <TotalTime>264</TotalTime>
  <Words>387</Words>
  <Application>Microsoft Office PowerPoint</Application>
  <PresentationFormat>On-screen Show (4:3)</PresentationFormat>
  <Paragraphs>66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Corporate PowerPoint 2010</vt:lpstr>
      <vt:lpstr>Custom Design</vt:lpstr>
      <vt:lpstr>Animal Breeding Techniques and Technologies</vt:lpstr>
      <vt:lpstr>PowerPoint Presentation</vt:lpstr>
      <vt:lpstr>Embryo Transfer (ET)</vt:lpstr>
      <vt:lpstr>ET Programme</vt:lpstr>
      <vt:lpstr>Embryo collection in sheep</vt:lpstr>
      <vt:lpstr>Embryo collection in Cows</vt:lpstr>
      <vt:lpstr>ET Technique</vt:lpstr>
      <vt:lpstr>ET Technique</vt:lpstr>
      <vt:lpstr>ET End Result</vt:lpstr>
    </vt:vector>
  </TitlesOfParts>
  <Company>Lincoln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Lincoln User</dc:creator>
  <cp:lastModifiedBy>Emma Gambles</cp:lastModifiedBy>
  <cp:revision>13</cp:revision>
  <dcterms:created xsi:type="dcterms:W3CDTF">2011-12-06T21:05:37Z</dcterms:created>
  <dcterms:modified xsi:type="dcterms:W3CDTF">2012-05-21T21:33:26Z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1868116333</vt:i4>
  </property>
  <property fmtid="{D5CDD505-2E9C-101B-9397-08002B2CF9AE}" pid="3" name="_NewReviewCycle">
    <vt:lpwstr/>
  </property>
  <property fmtid="{D5CDD505-2E9C-101B-9397-08002B2CF9AE}" pid="4" name="_EmailSubject">
    <vt:lpwstr>science outreach</vt:lpwstr>
  </property>
  <property fmtid="{D5CDD505-2E9C-101B-9397-08002B2CF9AE}" pid="5" name="_AuthorEmail">
    <vt:lpwstr>Sue.Unsworth@lincoln.ac.nz</vt:lpwstr>
  </property>
  <property fmtid="{D5CDD505-2E9C-101B-9397-08002B2CF9AE}" pid="6" name="_AuthorEmailDisplayName">
    <vt:lpwstr>Unsworth, Sue</vt:lpwstr>
  </property>
</Properties>
</file>