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68" r:id="rId2"/>
    <p:sldId id="269" r:id="rId3"/>
    <p:sldId id="272" r:id="rId4"/>
    <p:sldId id="270" r:id="rId5"/>
    <p:sldId id="282" r:id="rId6"/>
    <p:sldId id="299" r:id="rId7"/>
    <p:sldId id="283" r:id="rId8"/>
    <p:sldId id="298" r:id="rId9"/>
    <p:sldId id="300" r:id="rId10"/>
    <p:sldId id="284" r:id="rId11"/>
    <p:sldId id="285" r:id="rId12"/>
    <p:sldId id="286" r:id="rId13"/>
    <p:sldId id="287" r:id="rId14"/>
    <p:sldId id="288" r:id="rId15"/>
    <p:sldId id="316" r:id="rId16"/>
    <p:sldId id="290" r:id="rId17"/>
    <p:sldId id="291" r:id="rId18"/>
    <p:sldId id="292" r:id="rId19"/>
    <p:sldId id="289" r:id="rId20"/>
    <p:sldId id="293" r:id="rId21"/>
    <p:sldId id="302" r:id="rId22"/>
    <p:sldId id="294" r:id="rId23"/>
    <p:sldId id="295" r:id="rId24"/>
    <p:sldId id="317" r:id="rId25"/>
    <p:sldId id="319" r:id="rId26"/>
    <p:sldId id="304" r:id="rId27"/>
    <p:sldId id="306" r:id="rId28"/>
    <p:sldId id="311" r:id="rId29"/>
    <p:sldId id="307" r:id="rId30"/>
    <p:sldId id="308" r:id="rId31"/>
    <p:sldId id="309" r:id="rId32"/>
    <p:sldId id="310" r:id="rId33"/>
    <p:sldId id="312" r:id="rId34"/>
    <p:sldId id="313" r:id="rId35"/>
    <p:sldId id="31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6633"/>
    <a:srgbClr val="993300"/>
    <a:srgbClr val="990000"/>
    <a:srgbClr val="9A9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50D2B5B-3AE1-42CC-9A7B-DBC89FFC4386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8C689B1-8A26-4885-BDBE-38F0F12B1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C0A35B5-7A93-4FE1-A943-46BBA9D40725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2811BE-F7FC-4542-88D2-5CCE5ECEA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7B546-9273-4B72-893E-7FF41A6EA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FC1C-DD6A-4984-AFBD-1146BAC0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202A-43CB-488C-92FB-68DF1249F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2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5E21-E776-47CD-B905-A54C4BCB6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E0B8-54A4-4709-8E1B-FFA81A152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4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7DDF-E845-4D21-B863-24E9C2B94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8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24CE-829A-4997-AAD6-D3F4CFA2A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3A0D-9508-4E85-9420-106C5BFDE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9D5C-D255-4006-BA2E-7B67CACF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4F0C-10AB-4101-B544-3C8714CF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D4C9-E570-4C61-BEB6-D48541D2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527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8E442E-7006-4AD7-A50E-D71BA641B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7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7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7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7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7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Sx9t5pof8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Oestrus</a:t>
            </a:r>
            <a:endParaRPr lang="en-US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Definition: </a:t>
            </a:r>
            <a:r>
              <a:rPr lang="en-US" sz="2800" dirty="0" err="1" smtClean="0"/>
              <a:t>Oestrus</a:t>
            </a:r>
            <a:r>
              <a:rPr lang="en-US" sz="2800" dirty="0" smtClean="0"/>
              <a:t> is when </a:t>
            </a:r>
            <a:r>
              <a:rPr lang="en-US" sz="2800" dirty="0"/>
              <a:t>a cow “comes into </a:t>
            </a:r>
            <a:r>
              <a:rPr lang="en-US" sz="2800" dirty="0" smtClean="0"/>
              <a:t>heat”. </a:t>
            </a:r>
            <a:r>
              <a:rPr lang="en-US" sz="2800" dirty="0" smtClean="0">
                <a:effectLst/>
              </a:rPr>
              <a:t>This is when </a:t>
            </a:r>
            <a:r>
              <a:rPr lang="en-US" sz="2800" dirty="0">
                <a:effectLst/>
              </a:rPr>
              <a:t>a cow will accept a </a:t>
            </a:r>
            <a:r>
              <a:rPr lang="en-US" sz="2800" dirty="0" smtClean="0">
                <a:effectLst/>
              </a:rPr>
              <a:t>bull </a:t>
            </a:r>
            <a:r>
              <a:rPr lang="en-US" sz="2800" dirty="0">
                <a:effectLst/>
              </a:rPr>
              <a:t>for </a:t>
            </a:r>
            <a:r>
              <a:rPr lang="en-US" sz="2800" dirty="0" smtClean="0">
                <a:effectLst/>
              </a:rPr>
              <a:t>mating. </a:t>
            </a:r>
          </a:p>
          <a:p>
            <a:pPr eaLnBrk="1" hangingPunct="1">
              <a:defRPr/>
            </a:pPr>
            <a:endParaRPr lang="en-US" sz="2800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2800" i="1" dirty="0" smtClean="0"/>
          </a:p>
          <a:p>
            <a:pPr eaLnBrk="1" hangingPunct="1">
              <a:defRPr/>
            </a:pPr>
            <a:r>
              <a:rPr lang="en-US" sz="2400" dirty="0" smtClean="0"/>
              <a:t>Note</a:t>
            </a:r>
            <a:r>
              <a:rPr lang="en-US" sz="2400" dirty="0"/>
              <a:t>: when used correctly, </a:t>
            </a:r>
            <a:r>
              <a:rPr lang="en-US" sz="2400" dirty="0" smtClean="0"/>
              <a:t>“</a:t>
            </a:r>
            <a:r>
              <a:rPr lang="en-US" sz="2400" dirty="0" err="1" smtClean="0"/>
              <a:t>oestrous</a:t>
            </a:r>
            <a:r>
              <a:rPr lang="en-US" sz="2400" dirty="0"/>
              <a:t>” means something that relates to </a:t>
            </a:r>
            <a:r>
              <a:rPr lang="en-US" sz="2400" dirty="0" err="1" smtClean="0"/>
              <a:t>oestrus</a:t>
            </a:r>
            <a:r>
              <a:rPr lang="en-US" sz="2400" dirty="0"/>
              <a:t>, such as the </a:t>
            </a:r>
            <a:r>
              <a:rPr lang="en-US" sz="2400" dirty="0" err="1" smtClean="0"/>
              <a:t>oestrous</a:t>
            </a:r>
            <a:r>
              <a:rPr lang="en-US" sz="2400" dirty="0" smtClean="0"/>
              <a:t> </a:t>
            </a:r>
            <a:r>
              <a:rPr lang="en-US" sz="2400" dirty="0"/>
              <a:t>cycle.  The two can commonly be used </a:t>
            </a:r>
            <a:r>
              <a:rPr lang="en-US" sz="2400" dirty="0" smtClean="0"/>
              <a:t>interchangeably</a:t>
            </a:r>
          </a:p>
          <a:p>
            <a:pPr eaLnBrk="1" hangingPunct="1">
              <a:defRPr/>
            </a:pPr>
            <a:r>
              <a:rPr lang="en-US" sz="2400" dirty="0" err="1" smtClean="0"/>
              <a:t>Oestrus</a:t>
            </a:r>
            <a:r>
              <a:rPr lang="en-US" sz="2400" dirty="0" smtClean="0"/>
              <a:t> is often spelt Estrus. </a:t>
            </a:r>
            <a:endParaRPr lang="en-US" sz="24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952500" cy="18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Vulva 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/>
              <a:t>“Entranceway” of the female reproductive tract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Swells </a:t>
            </a:r>
            <a:r>
              <a:rPr lang="en-US" dirty="0"/>
              <a:t>and becomes reddish-pink during </a:t>
            </a:r>
            <a:r>
              <a:rPr lang="en-US" dirty="0" err="1" smtClean="0"/>
              <a:t>oestrus</a:t>
            </a:r>
            <a:endParaRPr lang="en-US" dirty="0"/>
          </a:p>
          <a:p>
            <a:pPr marL="990600" lvl="1" indent="-533400" eaLnBrk="1" hangingPunct="1">
              <a:defRPr/>
            </a:pPr>
            <a:r>
              <a:rPr lang="en-US" dirty="0"/>
              <a:t>Response due to </a:t>
            </a:r>
            <a:r>
              <a:rPr lang="en-US" dirty="0" smtClean="0"/>
              <a:t>the hormone </a:t>
            </a:r>
            <a:r>
              <a:rPr lang="en-US" dirty="0" err="1" smtClean="0"/>
              <a:t>oestrogen</a:t>
            </a:r>
            <a:r>
              <a:rPr lang="en-US" dirty="0" smtClean="0"/>
              <a:t> </a:t>
            </a:r>
            <a:endParaRPr lang="en-US" dirty="0"/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r>
              <a:rPr lang="en-US" dirty="0"/>
              <a:t>~</a:t>
            </a:r>
          </a:p>
          <a:p>
            <a:pPr marL="990600" lvl="1" indent="-533400" eaLnBrk="1" hangingPunct="1">
              <a:defRPr/>
            </a:pPr>
            <a:endParaRPr lang="en-US" dirty="0"/>
          </a:p>
        </p:txBody>
      </p:sp>
      <p:pic>
        <p:nvPicPr>
          <p:cNvPr id="47108" name="Picture 6" descr="g02015a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508570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Vagina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371600"/>
            <a:ext cx="8540750" cy="44989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flattened </a:t>
            </a:r>
            <a:r>
              <a:rPr lang="en-US" sz="2800" dirty="0"/>
              <a:t>tube; passage between the cervix and the vulva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/>
              <a:t>Site of semen deposition during natural insemination </a:t>
            </a:r>
            <a:r>
              <a:rPr lang="en-US" sz="2800" dirty="0" smtClean="0"/>
              <a:t>and used </a:t>
            </a:r>
            <a:r>
              <a:rPr lang="en-US" sz="2800" dirty="0"/>
              <a:t>as </a:t>
            </a:r>
            <a:r>
              <a:rPr lang="en-US" sz="2800" dirty="0" smtClean="0"/>
              <a:t>a passageway </a:t>
            </a:r>
            <a:r>
              <a:rPr lang="en-US" sz="2800" dirty="0"/>
              <a:t>for instruments during AI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r="48334" b="55554"/>
          <a:stretch>
            <a:fillRect/>
          </a:stretch>
        </p:blipFill>
        <p:spPr bwMode="auto">
          <a:xfrm>
            <a:off x="5426019" y="3152383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g02015ar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13967"/>
            <a:ext cx="493332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Cervix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8540750" cy="4498975"/>
          </a:xfrm>
        </p:spPr>
        <p:txBody>
          <a:bodyPr/>
          <a:lstStyle/>
          <a:p>
            <a:pPr marL="609600" lvl="1" indent="-6096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dirty="0" smtClean="0"/>
              <a:t>the </a:t>
            </a:r>
            <a:r>
              <a:rPr lang="en-US" dirty="0"/>
              <a:t>muscular “valve” or “control gate” between the uterus and the </a:t>
            </a:r>
            <a:r>
              <a:rPr lang="en-US" dirty="0" smtClean="0"/>
              <a:t>vagina</a:t>
            </a:r>
          </a:p>
          <a:p>
            <a:pPr marL="609600" lvl="1" indent="-6096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dirty="0"/>
              <a:t>During pregnancy, a hard </a:t>
            </a:r>
            <a:br>
              <a:rPr lang="en-US" dirty="0"/>
            </a:br>
            <a:r>
              <a:rPr lang="en-US" dirty="0"/>
              <a:t>mucus plug “glues” it shut to protect </a:t>
            </a:r>
            <a:r>
              <a:rPr lang="en-US" dirty="0" err="1"/>
              <a:t>foetus</a:t>
            </a:r>
            <a:endParaRPr lang="en-US" dirty="0"/>
          </a:p>
          <a:p>
            <a:pPr marL="609600" lvl="1" indent="-6096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dirty="0"/>
          </a:p>
          <a:p>
            <a:pPr marL="609600" lvl="1" indent="-6096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5" t="60001" r="28334"/>
          <a:stretch>
            <a:fillRect/>
          </a:stretch>
        </p:blipFill>
        <p:spPr bwMode="auto">
          <a:xfrm>
            <a:off x="5486400" y="32766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g02015ar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469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Uterus &amp; Uterine Horns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where </a:t>
            </a:r>
            <a:r>
              <a:rPr lang="en-US" sz="2800" dirty="0"/>
              <a:t>the </a:t>
            </a:r>
            <a:r>
              <a:rPr lang="en-US" sz="2800" dirty="0" err="1" smtClean="0"/>
              <a:t>foetus</a:t>
            </a:r>
            <a:r>
              <a:rPr lang="en-US" sz="2800" dirty="0" smtClean="0"/>
              <a:t> grows.</a:t>
            </a:r>
            <a:endParaRPr lang="en-US" sz="2800" dirty="0"/>
          </a:p>
          <a:p>
            <a:pPr marL="990600" lvl="1" indent="-533400" eaLnBrk="1" hangingPunct="1">
              <a:defRPr/>
            </a:pPr>
            <a:r>
              <a:rPr lang="en-US" sz="2400" dirty="0"/>
              <a:t>Muscular, capable of “enormous expansion”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Has to support up to 80 kg / 177 </a:t>
            </a:r>
            <a:r>
              <a:rPr lang="en-US" sz="2400" dirty="0" err="1"/>
              <a:t>lbs</a:t>
            </a:r>
            <a:r>
              <a:rPr lang="en-US" sz="2400" dirty="0"/>
              <a:t> of weight</a:t>
            </a:r>
          </a:p>
          <a:p>
            <a:pPr marL="609600" indent="-609600" eaLnBrk="1" hangingPunct="1">
              <a:defRPr/>
            </a:pPr>
            <a:r>
              <a:rPr lang="en-US" sz="2800" dirty="0"/>
              <a:t>Uterine Horns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The extensions on either </a:t>
            </a:r>
            <a:br>
              <a:rPr lang="en-US" sz="2400" dirty="0"/>
            </a:br>
            <a:r>
              <a:rPr lang="en-US" sz="2400" dirty="0"/>
              <a:t>side of the uterus that lead </a:t>
            </a:r>
            <a:br>
              <a:rPr lang="en-US" sz="2400" dirty="0"/>
            </a:br>
            <a:r>
              <a:rPr lang="en-US" sz="2400" dirty="0"/>
              <a:t>to the </a:t>
            </a:r>
            <a:r>
              <a:rPr lang="en-US" sz="2400" dirty="0" smtClean="0"/>
              <a:t>oviducts</a:t>
            </a:r>
            <a:endParaRPr lang="en-US" sz="2400" dirty="0"/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marL="990600" lvl="1" indent="-533400" eaLnBrk="1" hangingPunct="1">
              <a:defRPr/>
            </a:pPr>
            <a:endParaRPr lang="en-US" sz="2400" dirty="0"/>
          </a:p>
          <a:p>
            <a:pPr marL="990600" lvl="1" indent="-533400" eaLnBrk="1" hangingPunct="1">
              <a:defRPr/>
            </a:pPr>
            <a:endParaRPr lang="en-US" sz="1600" dirty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60001" r="40041"/>
          <a:stretch>
            <a:fillRect/>
          </a:stretch>
        </p:blipFill>
        <p:spPr bwMode="auto">
          <a:xfrm>
            <a:off x="5181600" y="30480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g02015ar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0100"/>
            <a:ext cx="3429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Oviducts (Fallopian Tubes)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tubes </a:t>
            </a:r>
            <a:r>
              <a:rPr lang="en-US" sz="2800" dirty="0"/>
              <a:t>that carry eggs from ovaries to uterus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Where </a:t>
            </a:r>
            <a:r>
              <a:rPr lang="en-US" sz="2800" dirty="0"/>
              <a:t>fertilization occurs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dirty="0" smtClean="0"/>
              <a:t>Motile </a:t>
            </a:r>
            <a:r>
              <a:rPr lang="en-US" sz="2400" dirty="0"/>
              <a:t>sperm meet the egg in the upper part of the oviduct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dirty="0"/>
              <a:t>Newly formed zygote stays in the oviduct 3-4 days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dirty="0"/>
              <a:t>This time is needed for </a:t>
            </a:r>
            <a:br>
              <a:rPr lang="en-US" sz="2400" dirty="0"/>
            </a:br>
            <a:r>
              <a:rPr lang="en-US" sz="2400" dirty="0"/>
              <a:t>the uterus to prepare itself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~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8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  <p:pic>
        <p:nvPicPr>
          <p:cNvPr id="51203" name="Picture 4" descr="g02015a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429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Medical animation of egg fertilization </a:t>
            </a:r>
          </a:p>
          <a:p>
            <a:r>
              <a:rPr lang="en-US" smtClean="0">
                <a:effectLst/>
                <a:hlinkClick r:id="rId3"/>
              </a:rPr>
              <a:t>http://www.youtube.com/watch?v=oSx9t5pof88</a:t>
            </a:r>
            <a:endParaRPr lang="en-US" smtClean="0">
              <a:effectLst/>
            </a:endParaRPr>
          </a:p>
          <a:p>
            <a:endParaRPr lang="en-US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Ovaries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Small walnut-shaped ovals 4-6 cm / 2-3 inches in length</a:t>
            </a:r>
          </a:p>
          <a:p>
            <a:pPr eaLnBrk="1" hangingPunct="1">
              <a:defRPr/>
            </a:pPr>
            <a:r>
              <a:rPr lang="en-US"/>
              <a:t>Contain thousands of ova (plural of ovum, or egg cell)</a:t>
            </a:r>
          </a:p>
          <a:p>
            <a:pPr lvl="1" eaLnBrk="1" hangingPunct="1">
              <a:defRPr/>
            </a:pPr>
            <a:r>
              <a:rPr lang="en-US"/>
              <a:t>These were created before the birth of the cow</a:t>
            </a:r>
          </a:p>
          <a:p>
            <a:pPr lvl="1" eaLnBrk="1" hangingPunct="1">
              <a:defRPr/>
            </a:pPr>
            <a:r>
              <a:rPr lang="en-US"/>
              <a:t>Has a finite supply, as do human females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/>
              <a:t>~</a:t>
            </a:r>
          </a:p>
          <a:p>
            <a:pPr lvl="1"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lvl="1" eaLnBrk="1" hangingPunct="1">
              <a:defRPr/>
            </a:pPr>
            <a:endParaRPr lang="en-US"/>
          </a:p>
        </p:txBody>
      </p:sp>
      <p:pic>
        <p:nvPicPr>
          <p:cNvPr id="53251" name="Picture 4" descr="g02015a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3429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Ovaries (cont.)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Functions:</a:t>
            </a:r>
          </a:p>
          <a:p>
            <a:pPr lvl="1" eaLnBrk="1" hangingPunct="1">
              <a:defRPr/>
            </a:pPr>
            <a:r>
              <a:rPr lang="en-US" dirty="0"/>
              <a:t>Produce a mature ovum (egg) every 21 days</a:t>
            </a:r>
          </a:p>
          <a:p>
            <a:pPr lvl="1" eaLnBrk="1" hangingPunct="1">
              <a:defRPr/>
            </a:pPr>
            <a:r>
              <a:rPr lang="en-US" dirty="0"/>
              <a:t>Produce/secrete hormones that:</a:t>
            </a:r>
          </a:p>
          <a:p>
            <a:pPr lvl="2" eaLnBrk="1" hangingPunct="1">
              <a:defRPr/>
            </a:pPr>
            <a:r>
              <a:rPr lang="en-US" dirty="0"/>
              <a:t>Control growth of egg</a:t>
            </a:r>
          </a:p>
          <a:p>
            <a:pPr lvl="2" eaLnBrk="1" hangingPunct="1">
              <a:defRPr/>
            </a:pPr>
            <a:r>
              <a:rPr lang="en-US" dirty="0"/>
              <a:t>Change cow’s </a:t>
            </a:r>
            <a:r>
              <a:rPr lang="en-US" dirty="0" smtClean="0"/>
              <a:t>behaviour </a:t>
            </a:r>
            <a:r>
              <a:rPr lang="en-US" dirty="0"/>
              <a:t>(gets her “in </a:t>
            </a:r>
            <a:r>
              <a:rPr lang="en-US" dirty="0" smtClean="0"/>
              <a:t>heat”)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Prepare reproductive tract for pregnancy</a:t>
            </a:r>
          </a:p>
          <a:p>
            <a:pPr lvl="2" eaLnBrk="1" hangingPunct="1">
              <a:defRPr/>
            </a:pPr>
            <a:r>
              <a:rPr lang="en-US" dirty="0"/>
              <a:t>Start </a:t>
            </a:r>
            <a:r>
              <a:rPr lang="en-US" dirty="0" smtClean="0"/>
              <a:t>birthing process 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Prepare mammary glands for lactation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Follicles 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start </a:t>
            </a:r>
            <a:r>
              <a:rPr lang="en-US" dirty="0"/>
              <a:t>as cavities (holes) on the ovary</a:t>
            </a:r>
          </a:p>
          <a:p>
            <a:pPr marL="990600" lvl="1" indent="-533400" eaLnBrk="1" hangingPunct="1">
              <a:defRPr/>
            </a:pPr>
            <a:r>
              <a:rPr lang="en-US" dirty="0"/>
              <a:t>An egg moves to this cavity.</a:t>
            </a:r>
          </a:p>
          <a:p>
            <a:pPr marL="990600" lvl="1" indent="-533400" eaLnBrk="1" hangingPunct="1">
              <a:defRPr/>
            </a:pPr>
            <a:r>
              <a:rPr lang="en-US" dirty="0"/>
              <a:t>It is surrounded by support cells and nutritive substances</a:t>
            </a:r>
          </a:p>
          <a:p>
            <a:pPr marL="609600" indent="-609600" eaLnBrk="1" hangingPunct="1">
              <a:defRPr/>
            </a:pPr>
            <a:r>
              <a:rPr lang="en-US" dirty="0"/>
              <a:t>All these things together are the </a:t>
            </a:r>
            <a:r>
              <a:rPr lang="en-US" dirty="0" smtClean="0"/>
              <a:t>follicle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Follicle protects the egg</a:t>
            </a:r>
            <a:endParaRPr lang="en-US" dirty="0"/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defRPr/>
            </a:pPr>
            <a:endParaRPr lang="en-US" dirty="0"/>
          </a:p>
          <a:p>
            <a:pPr marL="990600" lvl="1" indent="-533400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Infundibulum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Latin </a:t>
            </a:r>
            <a:r>
              <a:rPr lang="en-US" dirty="0"/>
              <a:t>for “funnel”</a:t>
            </a:r>
          </a:p>
          <a:p>
            <a:pPr eaLnBrk="1" hangingPunct="1">
              <a:defRPr/>
            </a:pPr>
            <a:r>
              <a:rPr lang="en-US" dirty="0"/>
              <a:t>The end </a:t>
            </a:r>
            <a:r>
              <a:rPr lang="en-US" dirty="0" smtClean="0"/>
              <a:t>bit </a:t>
            </a:r>
            <a:r>
              <a:rPr lang="en-US" dirty="0"/>
              <a:t>of the oviducts that surrounds, but does not connect to, the ovaries </a:t>
            </a:r>
          </a:p>
          <a:p>
            <a:pPr eaLnBrk="1" hangingPunct="1">
              <a:defRPr/>
            </a:pPr>
            <a:r>
              <a:rPr lang="en-US" dirty="0"/>
              <a:t>“Funnels” eggs from </a:t>
            </a:r>
            <a:br>
              <a:rPr lang="en-US" dirty="0"/>
            </a:br>
            <a:r>
              <a:rPr lang="en-US" dirty="0"/>
              <a:t>ovaries into oviduct.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/>
              <a:t>~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60001" r="30530"/>
          <a:stretch>
            <a:fillRect/>
          </a:stretch>
        </p:blipFill>
        <p:spPr bwMode="auto">
          <a:xfrm>
            <a:off x="4495800" y="37338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g02015ar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3429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Oestrus</a:t>
            </a:r>
            <a:endParaRPr lang="en-US" dirty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For much of her life, a cow’s body </a:t>
            </a:r>
            <a:r>
              <a:rPr lang="en-US" sz="2800" dirty="0" smtClean="0"/>
              <a:t>is </a:t>
            </a:r>
            <a:r>
              <a:rPr lang="en-US" sz="2800" dirty="0"/>
              <a:t>hostile to sperm.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The cervix locks up tight and forms a tight, hardened mucus plug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The oviducts clamp tight to prevent eggs from leaving the ovaries and  sperm from entering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Hormones prevent the fertilization of an egg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However, once every 21 days, she will change behaviorally and physiologically to allow, even encourage fertilization.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~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Corpus luteum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cells that remain in the follicle after the egg is ovulated (expelled into the oviduct)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Produces progesterone, a hormone which </a:t>
            </a:r>
            <a:r>
              <a:rPr lang="en-US" dirty="0" smtClean="0"/>
              <a:t>allows </a:t>
            </a:r>
            <a:r>
              <a:rPr lang="en-US" dirty="0"/>
              <a:t>pregnancy to “progress</a:t>
            </a:r>
            <a:r>
              <a:rPr lang="en-US" dirty="0" smtClean="0"/>
              <a:t>”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val 8"/>
          <p:cNvSpPr>
            <a:spLocks noChangeArrowheads="1"/>
          </p:cNvSpPr>
          <p:nvPr/>
        </p:nvSpPr>
        <p:spPr bwMode="auto">
          <a:xfrm rot="682106">
            <a:off x="1141413" y="1301750"/>
            <a:ext cx="6477000" cy="4267200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260850" y="598488"/>
            <a:ext cx="1660525" cy="1554162"/>
          </a:xfrm>
          <a:custGeom>
            <a:avLst/>
            <a:gdLst>
              <a:gd name="T0" fmla="*/ 100 w 1046"/>
              <a:gd name="T1" fmla="*/ 511 h 979"/>
              <a:gd name="T2" fmla="*/ 136 w 1046"/>
              <a:gd name="T3" fmla="*/ 463 h 979"/>
              <a:gd name="T4" fmla="*/ 172 w 1046"/>
              <a:gd name="T5" fmla="*/ 451 h 979"/>
              <a:gd name="T6" fmla="*/ 256 w 1046"/>
              <a:gd name="T7" fmla="*/ 259 h 979"/>
              <a:gd name="T8" fmla="*/ 340 w 1046"/>
              <a:gd name="T9" fmla="*/ 43 h 979"/>
              <a:gd name="T10" fmla="*/ 352 w 1046"/>
              <a:gd name="T11" fmla="*/ 295 h 979"/>
              <a:gd name="T12" fmla="*/ 400 w 1046"/>
              <a:gd name="T13" fmla="*/ 283 h 979"/>
              <a:gd name="T14" fmla="*/ 412 w 1046"/>
              <a:gd name="T15" fmla="*/ 247 h 979"/>
              <a:gd name="T16" fmla="*/ 496 w 1046"/>
              <a:gd name="T17" fmla="*/ 343 h 979"/>
              <a:gd name="T18" fmla="*/ 436 w 1046"/>
              <a:gd name="T19" fmla="*/ 463 h 979"/>
              <a:gd name="T20" fmla="*/ 424 w 1046"/>
              <a:gd name="T21" fmla="*/ 499 h 979"/>
              <a:gd name="T22" fmla="*/ 268 w 1046"/>
              <a:gd name="T23" fmla="*/ 523 h 979"/>
              <a:gd name="T24" fmla="*/ 268 w 1046"/>
              <a:gd name="T25" fmla="*/ 607 h 979"/>
              <a:gd name="T26" fmla="*/ 280 w 1046"/>
              <a:gd name="T27" fmla="*/ 691 h 979"/>
              <a:gd name="T28" fmla="*/ 604 w 1046"/>
              <a:gd name="T29" fmla="*/ 763 h 979"/>
              <a:gd name="T30" fmla="*/ 760 w 1046"/>
              <a:gd name="T31" fmla="*/ 691 h 979"/>
              <a:gd name="T32" fmla="*/ 808 w 1046"/>
              <a:gd name="T33" fmla="*/ 643 h 979"/>
              <a:gd name="T34" fmla="*/ 844 w 1046"/>
              <a:gd name="T35" fmla="*/ 655 h 979"/>
              <a:gd name="T36" fmla="*/ 1024 w 1046"/>
              <a:gd name="T37" fmla="*/ 787 h 979"/>
              <a:gd name="T38" fmla="*/ 1012 w 1046"/>
              <a:gd name="T39" fmla="*/ 835 h 979"/>
              <a:gd name="T40" fmla="*/ 940 w 1046"/>
              <a:gd name="T41" fmla="*/ 799 h 979"/>
              <a:gd name="T42" fmla="*/ 760 w 1046"/>
              <a:gd name="T43" fmla="*/ 823 h 979"/>
              <a:gd name="T44" fmla="*/ 688 w 1046"/>
              <a:gd name="T45" fmla="*/ 871 h 979"/>
              <a:gd name="T46" fmla="*/ 652 w 1046"/>
              <a:gd name="T47" fmla="*/ 895 h 979"/>
              <a:gd name="T48" fmla="*/ 640 w 1046"/>
              <a:gd name="T49" fmla="*/ 931 h 979"/>
              <a:gd name="T50" fmla="*/ 532 w 1046"/>
              <a:gd name="T51" fmla="*/ 919 h 979"/>
              <a:gd name="T52" fmla="*/ 448 w 1046"/>
              <a:gd name="T53" fmla="*/ 859 h 979"/>
              <a:gd name="T54" fmla="*/ 328 w 1046"/>
              <a:gd name="T55" fmla="*/ 775 h 979"/>
              <a:gd name="T56" fmla="*/ 196 w 1046"/>
              <a:gd name="T57" fmla="*/ 655 h 979"/>
              <a:gd name="T58" fmla="*/ 148 w 1046"/>
              <a:gd name="T59" fmla="*/ 583 h 979"/>
              <a:gd name="T60" fmla="*/ 76 w 1046"/>
              <a:gd name="T61" fmla="*/ 535 h 979"/>
              <a:gd name="T62" fmla="*/ 52 w 1046"/>
              <a:gd name="T63" fmla="*/ 499 h 979"/>
              <a:gd name="T64" fmla="*/ 16 w 1046"/>
              <a:gd name="T65" fmla="*/ 487 h 979"/>
              <a:gd name="T66" fmla="*/ 76 w 1046"/>
              <a:gd name="T67" fmla="*/ 535 h 979"/>
              <a:gd name="T68" fmla="*/ 100 w 1046"/>
              <a:gd name="T69" fmla="*/ 511 h 9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46"/>
              <a:gd name="T106" fmla="*/ 0 h 979"/>
              <a:gd name="T107" fmla="*/ 1046 w 1046"/>
              <a:gd name="T108" fmla="*/ 979 h 97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46" h="979">
                <a:moveTo>
                  <a:pt x="100" y="511"/>
                </a:moveTo>
                <a:cubicBezTo>
                  <a:pt x="112" y="495"/>
                  <a:pt x="121" y="476"/>
                  <a:pt x="136" y="463"/>
                </a:cubicBezTo>
                <a:cubicBezTo>
                  <a:pt x="146" y="455"/>
                  <a:pt x="163" y="460"/>
                  <a:pt x="172" y="451"/>
                </a:cubicBezTo>
                <a:cubicBezTo>
                  <a:pt x="224" y="399"/>
                  <a:pt x="239" y="327"/>
                  <a:pt x="256" y="259"/>
                </a:cubicBezTo>
                <a:cubicBezTo>
                  <a:pt x="263" y="134"/>
                  <a:pt x="210" y="0"/>
                  <a:pt x="340" y="43"/>
                </a:cubicBezTo>
                <a:cubicBezTo>
                  <a:pt x="344" y="127"/>
                  <a:pt x="332" y="213"/>
                  <a:pt x="352" y="295"/>
                </a:cubicBezTo>
                <a:cubicBezTo>
                  <a:pt x="356" y="311"/>
                  <a:pt x="387" y="293"/>
                  <a:pt x="400" y="283"/>
                </a:cubicBezTo>
                <a:cubicBezTo>
                  <a:pt x="410" y="275"/>
                  <a:pt x="408" y="259"/>
                  <a:pt x="412" y="247"/>
                </a:cubicBezTo>
                <a:cubicBezTo>
                  <a:pt x="451" y="286"/>
                  <a:pt x="479" y="292"/>
                  <a:pt x="496" y="343"/>
                </a:cubicBezTo>
                <a:cubicBezTo>
                  <a:pt x="483" y="410"/>
                  <a:pt x="492" y="426"/>
                  <a:pt x="436" y="463"/>
                </a:cubicBezTo>
                <a:cubicBezTo>
                  <a:pt x="432" y="475"/>
                  <a:pt x="435" y="493"/>
                  <a:pt x="424" y="499"/>
                </a:cubicBezTo>
                <a:cubicBezTo>
                  <a:pt x="377" y="523"/>
                  <a:pt x="320" y="514"/>
                  <a:pt x="268" y="523"/>
                </a:cubicBezTo>
                <a:cubicBezTo>
                  <a:pt x="249" y="581"/>
                  <a:pt x="256" y="539"/>
                  <a:pt x="268" y="607"/>
                </a:cubicBezTo>
                <a:cubicBezTo>
                  <a:pt x="273" y="635"/>
                  <a:pt x="274" y="663"/>
                  <a:pt x="280" y="691"/>
                </a:cubicBezTo>
                <a:cubicBezTo>
                  <a:pt x="305" y="818"/>
                  <a:pt x="556" y="761"/>
                  <a:pt x="604" y="763"/>
                </a:cubicBezTo>
                <a:cubicBezTo>
                  <a:pt x="693" y="785"/>
                  <a:pt x="712" y="764"/>
                  <a:pt x="760" y="691"/>
                </a:cubicBezTo>
                <a:cubicBezTo>
                  <a:pt x="777" y="590"/>
                  <a:pt x="750" y="614"/>
                  <a:pt x="808" y="643"/>
                </a:cubicBezTo>
                <a:cubicBezTo>
                  <a:pt x="819" y="649"/>
                  <a:pt x="832" y="651"/>
                  <a:pt x="844" y="655"/>
                </a:cubicBezTo>
                <a:cubicBezTo>
                  <a:pt x="1046" y="639"/>
                  <a:pt x="1004" y="606"/>
                  <a:pt x="1024" y="787"/>
                </a:cubicBezTo>
                <a:cubicBezTo>
                  <a:pt x="1020" y="803"/>
                  <a:pt x="1025" y="825"/>
                  <a:pt x="1012" y="835"/>
                </a:cubicBezTo>
                <a:cubicBezTo>
                  <a:pt x="1000" y="844"/>
                  <a:pt x="943" y="801"/>
                  <a:pt x="940" y="799"/>
                </a:cubicBezTo>
                <a:cubicBezTo>
                  <a:pt x="930" y="800"/>
                  <a:pt x="803" y="799"/>
                  <a:pt x="760" y="823"/>
                </a:cubicBezTo>
                <a:cubicBezTo>
                  <a:pt x="735" y="837"/>
                  <a:pt x="712" y="855"/>
                  <a:pt x="688" y="871"/>
                </a:cubicBezTo>
                <a:cubicBezTo>
                  <a:pt x="676" y="879"/>
                  <a:pt x="652" y="895"/>
                  <a:pt x="652" y="895"/>
                </a:cubicBezTo>
                <a:cubicBezTo>
                  <a:pt x="648" y="907"/>
                  <a:pt x="648" y="921"/>
                  <a:pt x="640" y="931"/>
                </a:cubicBezTo>
                <a:cubicBezTo>
                  <a:pt x="601" y="979"/>
                  <a:pt x="577" y="934"/>
                  <a:pt x="532" y="919"/>
                </a:cubicBezTo>
                <a:cubicBezTo>
                  <a:pt x="438" y="825"/>
                  <a:pt x="559" y="938"/>
                  <a:pt x="448" y="859"/>
                </a:cubicBezTo>
                <a:cubicBezTo>
                  <a:pt x="398" y="823"/>
                  <a:pt x="387" y="805"/>
                  <a:pt x="328" y="775"/>
                </a:cubicBezTo>
                <a:cubicBezTo>
                  <a:pt x="296" y="727"/>
                  <a:pt x="245" y="687"/>
                  <a:pt x="196" y="655"/>
                </a:cubicBezTo>
                <a:cubicBezTo>
                  <a:pt x="180" y="631"/>
                  <a:pt x="172" y="599"/>
                  <a:pt x="148" y="583"/>
                </a:cubicBezTo>
                <a:cubicBezTo>
                  <a:pt x="124" y="567"/>
                  <a:pt x="76" y="535"/>
                  <a:pt x="76" y="535"/>
                </a:cubicBezTo>
                <a:cubicBezTo>
                  <a:pt x="68" y="523"/>
                  <a:pt x="63" y="508"/>
                  <a:pt x="52" y="499"/>
                </a:cubicBezTo>
                <a:cubicBezTo>
                  <a:pt x="42" y="491"/>
                  <a:pt x="22" y="476"/>
                  <a:pt x="16" y="487"/>
                </a:cubicBezTo>
                <a:cubicBezTo>
                  <a:pt x="0" y="518"/>
                  <a:pt x="67" y="532"/>
                  <a:pt x="76" y="535"/>
                </a:cubicBezTo>
                <a:cubicBezTo>
                  <a:pt x="102" y="496"/>
                  <a:pt x="100" y="485"/>
                  <a:pt x="100" y="511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1371600"/>
            <a:ext cx="1295400" cy="1371600"/>
          </a:xfrm>
          <a:prstGeom prst="ellipse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54296" name="Picture 24" descr="image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1066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9" name="Group 17"/>
          <p:cNvGrpSpPr>
            <a:grpSpLocks/>
          </p:cNvGrpSpPr>
          <p:nvPr/>
        </p:nvGrpSpPr>
        <p:grpSpPr bwMode="auto">
          <a:xfrm>
            <a:off x="3548063" y="800100"/>
            <a:ext cx="2378075" cy="2400300"/>
            <a:chOff x="2440" y="800"/>
            <a:chExt cx="976" cy="984"/>
          </a:xfrm>
        </p:grpSpPr>
        <p:sp>
          <p:nvSpPr>
            <p:cNvPr id="59400" name="Freeform 15"/>
            <p:cNvSpPr>
              <a:spLocks/>
            </p:cNvSpPr>
            <p:nvPr/>
          </p:nvSpPr>
          <p:spPr bwMode="auto">
            <a:xfrm>
              <a:off x="2440" y="800"/>
              <a:ext cx="976" cy="984"/>
            </a:xfrm>
            <a:custGeom>
              <a:avLst/>
              <a:gdLst>
                <a:gd name="T0" fmla="*/ 392 w 976"/>
                <a:gd name="T1" fmla="*/ 832 h 984"/>
                <a:gd name="T2" fmla="*/ 152 w 976"/>
                <a:gd name="T3" fmla="*/ 736 h 984"/>
                <a:gd name="T4" fmla="*/ 200 w 976"/>
                <a:gd name="T5" fmla="*/ 592 h 984"/>
                <a:gd name="T6" fmla="*/ 8 w 976"/>
                <a:gd name="T7" fmla="*/ 448 h 984"/>
                <a:gd name="T8" fmla="*/ 152 w 976"/>
                <a:gd name="T9" fmla="*/ 256 h 984"/>
                <a:gd name="T10" fmla="*/ 248 w 976"/>
                <a:gd name="T11" fmla="*/ 16 h 984"/>
                <a:gd name="T12" fmla="*/ 440 w 976"/>
                <a:gd name="T13" fmla="*/ 160 h 984"/>
                <a:gd name="T14" fmla="*/ 632 w 976"/>
                <a:gd name="T15" fmla="*/ 16 h 984"/>
                <a:gd name="T16" fmla="*/ 776 w 976"/>
                <a:gd name="T17" fmla="*/ 256 h 984"/>
                <a:gd name="T18" fmla="*/ 968 w 976"/>
                <a:gd name="T19" fmla="*/ 256 h 984"/>
                <a:gd name="T20" fmla="*/ 824 w 976"/>
                <a:gd name="T21" fmla="*/ 544 h 984"/>
                <a:gd name="T22" fmla="*/ 920 w 976"/>
                <a:gd name="T23" fmla="*/ 688 h 984"/>
                <a:gd name="T24" fmla="*/ 728 w 976"/>
                <a:gd name="T25" fmla="*/ 832 h 984"/>
                <a:gd name="T26" fmla="*/ 632 w 976"/>
                <a:gd name="T27" fmla="*/ 976 h 984"/>
                <a:gd name="T28" fmla="*/ 392 w 976"/>
                <a:gd name="T29" fmla="*/ 832 h 9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6"/>
                <a:gd name="T46" fmla="*/ 0 h 984"/>
                <a:gd name="T47" fmla="*/ 976 w 976"/>
                <a:gd name="T48" fmla="*/ 984 h 9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6" h="984">
                  <a:moveTo>
                    <a:pt x="392" y="832"/>
                  </a:moveTo>
                  <a:cubicBezTo>
                    <a:pt x="312" y="792"/>
                    <a:pt x="184" y="776"/>
                    <a:pt x="152" y="736"/>
                  </a:cubicBezTo>
                  <a:cubicBezTo>
                    <a:pt x="120" y="696"/>
                    <a:pt x="224" y="640"/>
                    <a:pt x="200" y="592"/>
                  </a:cubicBezTo>
                  <a:cubicBezTo>
                    <a:pt x="176" y="544"/>
                    <a:pt x="16" y="504"/>
                    <a:pt x="8" y="448"/>
                  </a:cubicBezTo>
                  <a:cubicBezTo>
                    <a:pt x="0" y="392"/>
                    <a:pt x="112" y="328"/>
                    <a:pt x="152" y="256"/>
                  </a:cubicBezTo>
                  <a:cubicBezTo>
                    <a:pt x="192" y="184"/>
                    <a:pt x="200" y="32"/>
                    <a:pt x="248" y="16"/>
                  </a:cubicBezTo>
                  <a:cubicBezTo>
                    <a:pt x="296" y="0"/>
                    <a:pt x="376" y="160"/>
                    <a:pt x="440" y="160"/>
                  </a:cubicBezTo>
                  <a:cubicBezTo>
                    <a:pt x="504" y="160"/>
                    <a:pt x="576" y="0"/>
                    <a:pt x="632" y="16"/>
                  </a:cubicBezTo>
                  <a:cubicBezTo>
                    <a:pt x="688" y="32"/>
                    <a:pt x="720" y="216"/>
                    <a:pt x="776" y="256"/>
                  </a:cubicBezTo>
                  <a:cubicBezTo>
                    <a:pt x="832" y="296"/>
                    <a:pt x="960" y="208"/>
                    <a:pt x="968" y="256"/>
                  </a:cubicBezTo>
                  <a:cubicBezTo>
                    <a:pt x="976" y="304"/>
                    <a:pt x="832" y="472"/>
                    <a:pt x="824" y="544"/>
                  </a:cubicBezTo>
                  <a:cubicBezTo>
                    <a:pt x="816" y="616"/>
                    <a:pt x="936" y="640"/>
                    <a:pt x="920" y="688"/>
                  </a:cubicBezTo>
                  <a:cubicBezTo>
                    <a:pt x="904" y="736"/>
                    <a:pt x="776" y="784"/>
                    <a:pt x="728" y="832"/>
                  </a:cubicBezTo>
                  <a:cubicBezTo>
                    <a:pt x="680" y="880"/>
                    <a:pt x="688" y="984"/>
                    <a:pt x="632" y="976"/>
                  </a:cubicBezTo>
                  <a:cubicBezTo>
                    <a:pt x="576" y="968"/>
                    <a:pt x="472" y="872"/>
                    <a:pt x="392" y="83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401" name="Freeform 16"/>
            <p:cNvSpPr>
              <a:spLocks/>
            </p:cNvSpPr>
            <p:nvPr/>
          </p:nvSpPr>
          <p:spPr bwMode="auto">
            <a:xfrm>
              <a:off x="2640" y="1008"/>
              <a:ext cx="564" cy="568"/>
            </a:xfrm>
            <a:custGeom>
              <a:avLst/>
              <a:gdLst>
                <a:gd name="T0" fmla="*/ 392 w 976"/>
                <a:gd name="T1" fmla="*/ 832 h 984"/>
                <a:gd name="T2" fmla="*/ 152 w 976"/>
                <a:gd name="T3" fmla="*/ 736 h 984"/>
                <a:gd name="T4" fmla="*/ 200 w 976"/>
                <a:gd name="T5" fmla="*/ 592 h 984"/>
                <a:gd name="T6" fmla="*/ 8 w 976"/>
                <a:gd name="T7" fmla="*/ 448 h 984"/>
                <a:gd name="T8" fmla="*/ 152 w 976"/>
                <a:gd name="T9" fmla="*/ 256 h 984"/>
                <a:gd name="T10" fmla="*/ 248 w 976"/>
                <a:gd name="T11" fmla="*/ 16 h 984"/>
                <a:gd name="T12" fmla="*/ 440 w 976"/>
                <a:gd name="T13" fmla="*/ 160 h 984"/>
                <a:gd name="T14" fmla="*/ 632 w 976"/>
                <a:gd name="T15" fmla="*/ 16 h 984"/>
                <a:gd name="T16" fmla="*/ 776 w 976"/>
                <a:gd name="T17" fmla="*/ 256 h 984"/>
                <a:gd name="T18" fmla="*/ 968 w 976"/>
                <a:gd name="T19" fmla="*/ 256 h 984"/>
                <a:gd name="T20" fmla="*/ 824 w 976"/>
                <a:gd name="T21" fmla="*/ 544 h 984"/>
                <a:gd name="T22" fmla="*/ 920 w 976"/>
                <a:gd name="T23" fmla="*/ 688 h 984"/>
                <a:gd name="T24" fmla="*/ 728 w 976"/>
                <a:gd name="T25" fmla="*/ 832 h 984"/>
                <a:gd name="T26" fmla="*/ 632 w 976"/>
                <a:gd name="T27" fmla="*/ 976 h 984"/>
                <a:gd name="T28" fmla="*/ 392 w 976"/>
                <a:gd name="T29" fmla="*/ 832 h 9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6"/>
                <a:gd name="T46" fmla="*/ 0 h 984"/>
                <a:gd name="T47" fmla="*/ 976 w 976"/>
                <a:gd name="T48" fmla="*/ 984 h 9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6" h="984">
                  <a:moveTo>
                    <a:pt x="392" y="832"/>
                  </a:moveTo>
                  <a:cubicBezTo>
                    <a:pt x="312" y="792"/>
                    <a:pt x="184" y="776"/>
                    <a:pt x="152" y="736"/>
                  </a:cubicBezTo>
                  <a:cubicBezTo>
                    <a:pt x="120" y="696"/>
                    <a:pt x="224" y="640"/>
                    <a:pt x="200" y="592"/>
                  </a:cubicBezTo>
                  <a:cubicBezTo>
                    <a:pt x="176" y="544"/>
                    <a:pt x="16" y="504"/>
                    <a:pt x="8" y="448"/>
                  </a:cubicBezTo>
                  <a:cubicBezTo>
                    <a:pt x="0" y="392"/>
                    <a:pt x="112" y="328"/>
                    <a:pt x="152" y="256"/>
                  </a:cubicBezTo>
                  <a:cubicBezTo>
                    <a:pt x="192" y="184"/>
                    <a:pt x="200" y="32"/>
                    <a:pt x="248" y="16"/>
                  </a:cubicBezTo>
                  <a:cubicBezTo>
                    <a:pt x="296" y="0"/>
                    <a:pt x="376" y="160"/>
                    <a:pt x="440" y="160"/>
                  </a:cubicBezTo>
                  <a:cubicBezTo>
                    <a:pt x="504" y="160"/>
                    <a:pt x="576" y="0"/>
                    <a:pt x="632" y="16"/>
                  </a:cubicBezTo>
                  <a:cubicBezTo>
                    <a:pt x="688" y="32"/>
                    <a:pt x="720" y="216"/>
                    <a:pt x="776" y="256"/>
                  </a:cubicBezTo>
                  <a:cubicBezTo>
                    <a:pt x="832" y="296"/>
                    <a:pt x="960" y="208"/>
                    <a:pt x="968" y="256"/>
                  </a:cubicBezTo>
                  <a:cubicBezTo>
                    <a:pt x="976" y="304"/>
                    <a:pt x="832" y="472"/>
                    <a:pt x="824" y="544"/>
                  </a:cubicBezTo>
                  <a:cubicBezTo>
                    <a:pt x="816" y="616"/>
                    <a:pt x="936" y="640"/>
                    <a:pt x="920" y="688"/>
                  </a:cubicBezTo>
                  <a:cubicBezTo>
                    <a:pt x="904" y="736"/>
                    <a:pt x="776" y="784"/>
                    <a:pt x="728" y="832"/>
                  </a:cubicBezTo>
                  <a:cubicBezTo>
                    <a:pt x="680" y="880"/>
                    <a:pt x="688" y="984"/>
                    <a:pt x="632" y="976"/>
                  </a:cubicBezTo>
                  <a:cubicBezTo>
                    <a:pt x="576" y="968"/>
                    <a:pt x="472" y="872"/>
                    <a:pt x="392" y="83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4470400" y="1828800"/>
            <a:ext cx="431800" cy="457200"/>
          </a:xfrm>
          <a:prstGeom prst="ellipse">
            <a:avLst/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9" name="Freeform 18"/>
          <p:cNvSpPr>
            <a:spLocks/>
          </p:cNvSpPr>
          <p:nvPr/>
        </p:nvSpPr>
        <p:spPr bwMode="auto">
          <a:xfrm>
            <a:off x="774700" y="-1104900"/>
            <a:ext cx="8915400" cy="6159500"/>
          </a:xfrm>
          <a:custGeom>
            <a:avLst/>
            <a:gdLst>
              <a:gd name="T0" fmla="*/ 760 w 5616"/>
              <a:gd name="T1" fmla="*/ 648 h 3880"/>
              <a:gd name="T2" fmla="*/ 1000 w 5616"/>
              <a:gd name="T3" fmla="*/ 1128 h 3880"/>
              <a:gd name="T4" fmla="*/ 1672 w 5616"/>
              <a:gd name="T5" fmla="*/ 888 h 3880"/>
              <a:gd name="T6" fmla="*/ 1912 w 5616"/>
              <a:gd name="T7" fmla="*/ 936 h 3880"/>
              <a:gd name="T8" fmla="*/ 2104 w 5616"/>
              <a:gd name="T9" fmla="*/ 888 h 3880"/>
              <a:gd name="T10" fmla="*/ 2152 w 5616"/>
              <a:gd name="T11" fmla="*/ 984 h 3880"/>
              <a:gd name="T12" fmla="*/ 2248 w 5616"/>
              <a:gd name="T13" fmla="*/ 792 h 3880"/>
              <a:gd name="T14" fmla="*/ 2392 w 5616"/>
              <a:gd name="T15" fmla="*/ 984 h 3880"/>
              <a:gd name="T16" fmla="*/ 3016 w 5616"/>
              <a:gd name="T17" fmla="*/ 936 h 3880"/>
              <a:gd name="T18" fmla="*/ 3496 w 5616"/>
              <a:gd name="T19" fmla="*/ 840 h 3880"/>
              <a:gd name="T20" fmla="*/ 3928 w 5616"/>
              <a:gd name="T21" fmla="*/ 552 h 3880"/>
              <a:gd name="T22" fmla="*/ 4648 w 5616"/>
              <a:gd name="T23" fmla="*/ 408 h 3880"/>
              <a:gd name="T24" fmla="*/ 5320 w 5616"/>
              <a:gd name="T25" fmla="*/ 984 h 3880"/>
              <a:gd name="T26" fmla="*/ 4744 w 5616"/>
              <a:gd name="T27" fmla="*/ 1848 h 3880"/>
              <a:gd name="T28" fmla="*/ 4984 w 5616"/>
              <a:gd name="T29" fmla="*/ 2136 h 3880"/>
              <a:gd name="T30" fmla="*/ 4744 w 5616"/>
              <a:gd name="T31" fmla="*/ 2424 h 3880"/>
              <a:gd name="T32" fmla="*/ 4744 w 5616"/>
              <a:gd name="T33" fmla="*/ 2760 h 3880"/>
              <a:gd name="T34" fmla="*/ 4984 w 5616"/>
              <a:gd name="T35" fmla="*/ 2520 h 3880"/>
              <a:gd name="T36" fmla="*/ 4744 w 5616"/>
              <a:gd name="T37" fmla="*/ 3000 h 3880"/>
              <a:gd name="T38" fmla="*/ 4504 w 5616"/>
              <a:gd name="T39" fmla="*/ 3432 h 3880"/>
              <a:gd name="T40" fmla="*/ 4840 w 5616"/>
              <a:gd name="T41" fmla="*/ 3384 h 3880"/>
              <a:gd name="T42" fmla="*/ 4456 w 5616"/>
              <a:gd name="T43" fmla="*/ 3816 h 3880"/>
              <a:gd name="T44" fmla="*/ 4984 w 5616"/>
              <a:gd name="T45" fmla="*/ 3768 h 3880"/>
              <a:gd name="T46" fmla="*/ 5320 w 5616"/>
              <a:gd name="T47" fmla="*/ 3144 h 3880"/>
              <a:gd name="T48" fmla="*/ 5368 w 5616"/>
              <a:gd name="T49" fmla="*/ 2712 h 3880"/>
              <a:gd name="T50" fmla="*/ 5416 w 5616"/>
              <a:gd name="T51" fmla="*/ 408 h 3880"/>
              <a:gd name="T52" fmla="*/ 4168 w 5616"/>
              <a:gd name="T53" fmla="*/ 264 h 3880"/>
              <a:gd name="T54" fmla="*/ 1192 w 5616"/>
              <a:gd name="T55" fmla="*/ 600 h 3880"/>
              <a:gd name="T56" fmla="*/ 184 w 5616"/>
              <a:gd name="T57" fmla="*/ 552 h 3880"/>
              <a:gd name="T58" fmla="*/ 88 w 5616"/>
              <a:gd name="T59" fmla="*/ 984 h 3880"/>
              <a:gd name="T60" fmla="*/ 568 w 5616"/>
              <a:gd name="T61" fmla="*/ 984 h 3880"/>
              <a:gd name="T62" fmla="*/ 568 w 5616"/>
              <a:gd name="T63" fmla="*/ 1272 h 3880"/>
              <a:gd name="T64" fmla="*/ 760 w 5616"/>
              <a:gd name="T65" fmla="*/ 888 h 3880"/>
              <a:gd name="T66" fmla="*/ 760 w 5616"/>
              <a:gd name="T67" fmla="*/ 648 h 38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16"/>
              <a:gd name="T103" fmla="*/ 0 h 3880"/>
              <a:gd name="T104" fmla="*/ 5616 w 5616"/>
              <a:gd name="T105" fmla="*/ 3880 h 38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16" h="3880">
                <a:moveTo>
                  <a:pt x="760" y="648"/>
                </a:moveTo>
                <a:cubicBezTo>
                  <a:pt x="800" y="688"/>
                  <a:pt x="848" y="1088"/>
                  <a:pt x="1000" y="1128"/>
                </a:cubicBezTo>
                <a:cubicBezTo>
                  <a:pt x="1152" y="1168"/>
                  <a:pt x="1520" y="920"/>
                  <a:pt x="1672" y="888"/>
                </a:cubicBezTo>
                <a:cubicBezTo>
                  <a:pt x="1824" y="856"/>
                  <a:pt x="1840" y="936"/>
                  <a:pt x="1912" y="936"/>
                </a:cubicBezTo>
                <a:cubicBezTo>
                  <a:pt x="1984" y="936"/>
                  <a:pt x="2064" y="880"/>
                  <a:pt x="2104" y="888"/>
                </a:cubicBezTo>
                <a:cubicBezTo>
                  <a:pt x="2144" y="896"/>
                  <a:pt x="2128" y="1000"/>
                  <a:pt x="2152" y="984"/>
                </a:cubicBezTo>
                <a:cubicBezTo>
                  <a:pt x="2176" y="968"/>
                  <a:pt x="2208" y="792"/>
                  <a:pt x="2248" y="792"/>
                </a:cubicBezTo>
                <a:cubicBezTo>
                  <a:pt x="2288" y="792"/>
                  <a:pt x="2264" y="960"/>
                  <a:pt x="2392" y="984"/>
                </a:cubicBezTo>
                <a:cubicBezTo>
                  <a:pt x="2520" y="1008"/>
                  <a:pt x="2832" y="960"/>
                  <a:pt x="3016" y="936"/>
                </a:cubicBezTo>
                <a:cubicBezTo>
                  <a:pt x="3200" y="912"/>
                  <a:pt x="3344" y="904"/>
                  <a:pt x="3496" y="840"/>
                </a:cubicBezTo>
                <a:cubicBezTo>
                  <a:pt x="3648" y="776"/>
                  <a:pt x="3736" y="624"/>
                  <a:pt x="3928" y="552"/>
                </a:cubicBezTo>
                <a:cubicBezTo>
                  <a:pt x="4120" y="480"/>
                  <a:pt x="4416" y="336"/>
                  <a:pt x="4648" y="408"/>
                </a:cubicBezTo>
                <a:cubicBezTo>
                  <a:pt x="4880" y="480"/>
                  <a:pt x="5304" y="744"/>
                  <a:pt x="5320" y="984"/>
                </a:cubicBezTo>
                <a:cubicBezTo>
                  <a:pt x="5336" y="1224"/>
                  <a:pt x="4800" y="1656"/>
                  <a:pt x="4744" y="1848"/>
                </a:cubicBezTo>
                <a:cubicBezTo>
                  <a:pt x="4688" y="2040"/>
                  <a:pt x="4984" y="2040"/>
                  <a:pt x="4984" y="2136"/>
                </a:cubicBezTo>
                <a:cubicBezTo>
                  <a:pt x="4984" y="2232"/>
                  <a:pt x="4784" y="2320"/>
                  <a:pt x="4744" y="2424"/>
                </a:cubicBezTo>
                <a:cubicBezTo>
                  <a:pt x="4704" y="2528"/>
                  <a:pt x="4704" y="2744"/>
                  <a:pt x="4744" y="2760"/>
                </a:cubicBezTo>
                <a:cubicBezTo>
                  <a:pt x="4784" y="2776"/>
                  <a:pt x="4984" y="2480"/>
                  <a:pt x="4984" y="2520"/>
                </a:cubicBezTo>
                <a:cubicBezTo>
                  <a:pt x="4984" y="2560"/>
                  <a:pt x="4824" y="2848"/>
                  <a:pt x="4744" y="3000"/>
                </a:cubicBezTo>
                <a:cubicBezTo>
                  <a:pt x="4664" y="3152"/>
                  <a:pt x="4488" y="3368"/>
                  <a:pt x="4504" y="3432"/>
                </a:cubicBezTo>
                <a:cubicBezTo>
                  <a:pt x="4520" y="3496"/>
                  <a:pt x="4848" y="3320"/>
                  <a:pt x="4840" y="3384"/>
                </a:cubicBezTo>
                <a:cubicBezTo>
                  <a:pt x="4832" y="3448"/>
                  <a:pt x="4432" y="3752"/>
                  <a:pt x="4456" y="3816"/>
                </a:cubicBezTo>
                <a:cubicBezTo>
                  <a:pt x="4480" y="3880"/>
                  <a:pt x="4840" y="3880"/>
                  <a:pt x="4984" y="3768"/>
                </a:cubicBezTo>
                <a:cubicBezTo>
                  <a:pt x="5128" y="3656"/>
                  <a:pt x="5256" y="3320"/>
                  <a:pt x="5320" y="3144"/>
                </a:cubicBezTo>
                <a:cubicBezTo>
                  <a:pt x="5384" y="2968"/>
                  <a:pt x="5352" y="3168"/>
                  <a:pt x="5368" y="2712"/>
                </a:cubicBezTo>
                <a:cubicBezTo>
                  <a:pt x="5384" y="2256"/>
                  <a:pt x="5616" y="816"/>
                  <a:pt x="5416" y="408"/>
                </a:cubicBezTo>
                <a:cubicBezTo>
                  <a:pt x="5216" y="0"/>
                  <a:pt x="4872" y="232"/>
                  <a:pt x="4168" y="264"/>
                </a:cubicBezTo>
                <a:cubicBezTo>
                  <a:pt x="3464" y="296"/>
                  <a:pt x="1856" y="552"/>
                  <a:pt x="1192" y="600"/>
                </a:cubicBezTo>
                <a:cubicBezTo>
                  <a:pt x="528" y="648"/>
                  <a:pt x="368" y="488"/>
                  <a:pt x="184" y="552"/>
                </a:cubicBezTo>
                <a:cubicBezTo>
                  <a:pt x="0" y="616"/>
                  <a:pt x="24" y="912"/>
                  <a:pt x="88" y="984"/>
                </a:cubicBezTo>
                <a:cubicBezTo>
                  <a:pt x="152" y="1056"/>
                  <a:pt x="488" y="936"/>
                  <a:pt x="568" y="984"/>
                </a:cubicBezTo>
                <a:cubicBezTo>
                  <a:pt x="648" y="1032"/>
                  <a:pt x="536" y="1288"/>
                  <a:pt x="568" y="1272"/>
                </a:cubicBezTo>
                <a:cubicBezTo>
                  <a:pt x="600" y="1256"/>
                  <a:pt x="728" y="984"/>
                  <a:pt x="760" y="888"/>
                </a:cubicBezTo>
                <a:cubicBezTo>
                  <a:pt x="792" y="792"/>
                  <a:pt x="720" y="608"/>
                  <a:pt x="760" y="648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3055 C -0.23645 0.00439 -0.21458 -0.02176 -0.18958 -0.03334 C -0.16458 -0.04491 -0.13993 -0.04445 -0.10833 -0.03889 C -0.07673 -0.03334 -0.03836 -0.01667 -3.33333E-6 3.33333E-6 " pathEditMode="relative" ptsTypes="aaaA">
                                      <p:cBhvr>
                                        <p:cTn id="10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3055 C -0.23645 0.00439 -0.21458 -0.02176 -0.18958 -0.03334 C -0.16458 -0.04491 -0.13993 -0.04445 -0.10833 -0.03889 C -0.07673 -0.03334 -0.03836 -0.01667 -3.33333E-6 3.33333E-6 " pathEditMode="relative" ptsTypes="aaaA">
                                      <p:cBhvr>
                                        <p:cTn id="1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22222E-6 C 0.01771 -0.00579 0.02083 -0.01829 0.02708 -0.03889 C 0.02951 -0.04699 0.02969 -0.05648 0.03333 -0.06389 C 0.04392 -0.08496 0.06181 -0.09746 0.07708 -0.11111 C 0.07847 -0.11389 0.07917 -0.11759 0.08125 -0.11945 C 0.0901 -0.12685 0.11701 -0.13426 0.12708 -0.13611 C 0.13472 -0.1375 0.14236 -0.13797 0.15 -0.13889 C 0.16233 -0.14445 0.17517 -0.14722 0.1875 -0.15278 C 0.19531 -0.15625 0.20313 -0.15463 0.21042 -0.16111 C 0.21719 -0.16713 0.22361 -0.17153 0.23125 -0.175 C 0.24115 -0.1882 0.25399 -0.19699 0.26667 -0.20556 C 0.28611 -0.24445 0.3441 -0.24977 0.375 -0.25278 C 0.39444 -0.25926 0.41337 -0.26389 0.43333 -0.26667 C 0.44479 -0.27176 0.45781 -0.27338 0.46875 -0.28056 C 0.47153 -0.28241 0.47413 -0.28449 0.47708 -0.28611 C 0.48108 -0.2882 0.48958 -0.29167 0.48958 -0.29167 C 0.50139 -0.30324 0.51441 -0.30394 0.52708 -0.31389 C 0.53438 -0.31945 0.54028 -0.32894 0.54792 -0.3331 C 0.56528 -0.34306 0.54722 -0.32755 0.56458 -0.34144 C 0.57691 -0.35162 0.57431 -0.35185 0.58542 -0.3581 C 0.59722 -0.36505 0.61667 -0.37222 0.62292 -0.38889 " pathEditMode="relative" ptsTypes="ffffffffffffffffffffA">
                                      <p:cBhvr>
                                        <p:cTn id="27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5.92593E-6 C 0.00937 -0.01249 0.01163 -0.00832 0.02291 -0.01666 C 0.0401 -0.02939 0.0217 -0.02244 0.04166 -0.02777 C 0.05729 -0.04166 0.04948 -0.03633 0.06458 -0.04444 C 0.07621 -0.05994 0.06458 -0.04698 0.08333 -0.05832 C 0.08698 -0.06064 0.08993 -0.06457 0.09375 -0.06666 C 0.11441 -0.07777 0.1217 -0.07661 0.13958 -0.09444 C 0.15243 -0.12869 0.14566 -0.15092 0.14791 -0.19721 C 0.14809 -0.20022 0.14843 -0.20369 0.15 -0.20555 C 0.1559 -0.21342 0.17257 -0.22337 0.17916 -0.22777 C 0.18316 -0.23055 0.18559 -0.23633 0.18958 -0.23888 C 0.19687 -0.24374 0.20503 -0.24582 0.2125 -0.24999 C 0.21979 -0.25416 0.2283 -0.25346 0.23541 -0.25832 C 0.25121 -0.26897 0.2658 -0.27777 0.28333 -0.28332 C 0.30468 -0.2905 0.31319 -0.31758 0.32708 -0.3361 C 0.346 -0.36133 0.36979 -0.37893 0.38958 -0.40277 C 0.41128 -0.42893 0.42934 -0.45925 0.44791 -0.48888 C 0.45156 -0.49467 0.45521 -0.50578 0.45833 -0.5111 C 0.46614 -0.52522 0.47534 -0.53865 0.48333 -0.55277 C 0.49132 -0.56712 0.50416 -0.578 0.51458 -0.58888 C 0.52864 -0.60346 0.52326 -0.59629 0.53541 -0.60555 C 0.53767 -0.60717 0.54166 -0.6111 0.54166 -0.6111 " pathEditMode="relative" ptsTypes="fffffffffffffffffffffA">
                                      <p:cBhvr>
                                        <p:cTn id="47" dur="2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  <p:bldP spid="54286" grpId="1" animBg="1"/>
      <p:bldP spid="54281" grpId="0" animBg="1"/>
      <p:bldP spid="54281" grpId="1" animBg="1"/>
      <p:bldP spid="54281" grpId="2" animBg="1"/>
      <p:bldP spid="54282" grpId="0" animBg="1"/>
      <p:bldP spid="54282" grpId="1" animBg="1"/>
      <p:bldP spid="54282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Egg (ovum)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Female gamete (reproductive cell)</a:t>
            </a:r>
          </a:p>
          <a:p>
            <a:pPr eaLnBrk="1" hangingPunct="1">
              <a:defRPr/>
            </a:pPr>
            <a:r>
              <a:rPr lang="en-US" dirty="0"/>
              <a:t>Haploid - half the number of normal chromosomes </a:t>
            </a:r>
          </a:p>
          <a:p>
            <a:pPr marL="609600" indent="-609600" eaLnBrk="1" hangingPunct="1"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lvl="1" eaLnBrk="1" hangingPunct="1">
              <a:buNone/>
              <a:defRPr/>
            </a:pPr>
            <a:endParaRPr lang="en-US" dirty="0"/>
          </a:p>
          <a:p>
            <a:pPr marL="990600" lvl="1" indent="-533400" eaLnBrk="1" hangingPunct="1">
              <a:defRPr/>
            </a:pPr>
            <a:endParaRPr lang="en-US" dirty="0"/>
          </a:p>
          <a:p>
            <a:pPr marL="990600" lvl="1" indent="-533400"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they change during </a:t>
            </a:r>
            <a:r>
              <a:rPr lang="en-US" dirty="0" err="1" smtClean="0"/>
              <a:t>oestrus</a:t>
            </a:r>
            <a:endParaRPr lang="en-US" dirty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sz="2400" dirty="0"/>
              <a:t>Vulva: </a:t>
            </a:r>
            <a:r>
              <a:rPr lang="en-US" sz="2400" dirty="0" smtClean="0"/>
              <a:t>swells </a:t>
            </a:r>
            <a:r>
              <a:rPr lang="en-US" sz="2400" dirty="0"/>
              <a:t>due to </a:t>
            </a:r>
            <a:r>
              <a:rPr lang="en-US" sz="2400" dirty="0" err="1" smtClean="0"/>
              <a:t>oestrogen</a:t>
            </a:r>
            <a:r>
              <a:rPr lang="en-US" sz="2400" dirty="0"/>
              <a:t>, covered in mucus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sz="2400" dirty="0"/>
              <a:t>Vagina: excess mucus production 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sz="2400" dirty="0"/>
              <a:t>Cervix: dilates to allow acceptance of semen (otherwise locked shut with hardened mucus to prevent infection)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sz="2400" dirty="0"/>
              <a:t>Oviducts: open to allow ovulation, fertilization 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sz="2400" dirty="0"/>
              <a:t>Ovaries: ovulation – release of the follicle (egg and some supporting cells) from the ovary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sz="2400" dirty="0"/>
              <a:t>number of young that a female can produce at one time is determined by how many eggs are released during ovulation 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sz="2400" dirty="0"/>
              <a:t>ovulation usually occurs at the end of a </a:t>
            </a:r>
            <a:r>
              <a:rPr lang="en-US" sz="2400" dirty="0" smtClean="0"/>
              <a:t>heat/</a:t>
            </a:r>
            <a:r>
              <a:rPr lang="en-US" sz="2400" dirty="0" err="1" smtClean="0"/>
              <a:t>oestrus</a:t>
            </a:r>
            <a:endParaRPr lang="en-US" sz="2400" dirty="0"/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1035050" lvl="1" indent="-577850"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689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Bull reproductive system</a:t>
            </a:r>
            <a:endParaRPr lang="en-NZ" dirty="0"/>
          </a:p>
        </p:txBody>
      </p:sp>
      <p:pic>
        <p:nvPicPr>
          <p:cNvPr id="3" name="Picture 2" descr="http://www.omafra.gov.on.ca/english/livestock/beef/facts/06-015f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65023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56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Hormones are proteins that are </a:t>
            </a:r>
            <a:r>
              <a:rPr lang="en-US" dirty="0" smtClean="0"/>
              <a:t>chemical </a:t>
            </a:r>
            <a:r>
              <a:rPr lang="en-US" dirty="0"/>
              <a:t>messengers secreted by </a:t>
            </a:r>
            <a:r>
              <a:rPr lang="en-US" dirty="0" smtClean="0"/>
              <a:t>endocrine </a:t>
            </a:r>
            <a:r>
              <a:rPr lang="en-US" dirty="0" err="1" smtClean="0"/>
              <a:t>glandsm</a:t>
            </a:r>
            <a:r>
              <a:rPr lang="en-US" dirty="0" smtClean="0"/>
              <a:t> </a:t>
            </a:r>
            <a:r>
              <a:rPr lang="en-US" dirty="0"/>
              <a:t>and carried by blood to different </a:t>
            </a:r>
            <a:r>
              <a:rPr lang="en-US" dirty="0" smtClean="0"/>
              <a:t>target tissue to give </a:t>
            </a:r>
            <a:r>
              <a:rPr lang="en-US" dirty="0"/>
              <a:t>a </a:t>
            </a:r>
            <a:r>
              <a:rPr lang="en-US" dirty="0" smtClean="0"/>
              <a:t>specific </a:t>
            </a:r>
            <a:r>
              <a:rPr lang="en-US" dirty="0"/>
              <a:t>effect</a:t>
            </a:r>
            <a:r>
              <a:rPr lang="en-US" dirty="0" smtClean="0"/>
              <a:t>.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dirty="0" smtClean="0"/>
              <a:t>They </a:t>
            </a:r>
            <a:r>
              <a:rPr lang="en-US" dirty="0" smtClean="0"/>
              <a:t>produce</a:t>
            </a:r>
            <a:r>
              <a:rPr lang="en-US" dirty="0" smtClean="0"/>
              <a:t> </a:t>
            </a:r>
            <a:r>
              <a:rPr lang="en-US" dirty="0" smtClean="0"/>
              <a:t>signs of </a:t>
            </a:r>
            <a:r>
              <a:rPr lang="en-US" dirty="0" smtClean="0"/>
              <a:t>being on heat</a:t>
            </a:r>
            <a:r>
              <a:rPr lang="en-US" dirty="0" smtClean="0"/>
              <a:t>, the release of the egg from the ovary, maintain pregnancy, and regulate almost all aspects of reproduction.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1409700" lvl="2" indent="-495300"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1035050" lvl="1" indent="-577850" eaLnBrk="1" hangingPunct="1">
              <a:buFont typeface="Wingdings" pitchFamily="2" charset="2"/>
              <a:buNone/>
              <a:defRPr/>
            </a:pPr>
            <a:r>
              <a:rPr lang="en-US" dirty="0"/>
              <a:t>Hormone function and interaction</a:t>
            </a:r>
          </a:p>
          <a:p>
            <a:pPr marL="1035050" lvl="1" indent="-57785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660400" indent="-660400" eaLnBrk="1" hangingPunct="1">
              <a:defRPr/>
            </a:pPr>
            <a:r>
              <a:rPr lang="en-US" b="1" u="sng" dirty="0" err="1"/>
              <a:t>GnRH</a:t>
            </a:r>
            <a:r>
              <a:rPr lang="en-US" b="1" u="sng" dirty="0"/>
              <a:t> – </a:t>
            </a:r>
            <a:r>
              <a:rPr lang="en-US" b="1" u="sng" dirty="0" smtClean="0"/>
              <a:t>Gonadotropin </a:t>
            </a:r>
            <a:r>
              <a:rPr lang="en-US" b="1" u="sng" dirty="0"/>
              <a:t>releasing hormone</a:t>
            </a:r>
          </a:p>
          <a:p>
            <a:pPr marL="1035050" lvl="1" indent="-577850" eaLnBrk="1" hangingPunct="1">
              <a:defRPr/>
            </a:pPr>
            <a:r>
              <a:rPr lang="en-US" dirty="0"/>
              <a:t>Regulates the secretion of FSH</a:t>
            </a:r>
          </a:p>
          <a:p>
            <a:pPr marL="1035050" lvl="1" indent="-577850" eaLnBrk="1" hangingPunct="1">
              <a:defRPr/>
            </a:pPr>
            <a:r>
              <a:rPr lang="en-US" dirty="0"/>
              <a:t>C</a:t>
            </a:r>
            <a:r>
              <a:rPr lang="en-US" dirty="0" smtClean="0"/>
              <a:t>ause </a:t>
            </a:r>
            <a:r>
              <a:rPr lang="en-US" dirty="0"/>
              <a:t>developing follicles to </a:t>
            </a:r>
            <a:r>
              <a:rPr lang="en-US" dirty="0" smtClean="0"/>
              <a:t>be released</a:t>
            </a:r>
          </a:p>
          <a:p>
            <a:pPr marL="1035050" lvl="1" indent="-577850" eaLnBrk="1" hangingPunct="1">
              <a:defRPr/>
            </a:pPr>
            <a:r>
              <a:rPr lang="en-US" dirty="0"/>
              <a:t>S</a:t>
            </a:r>
            <a:r>
              <a:rPr lang="en-US" dirty="0" smtClean="0"/>
              <a:t>timulates </a:t>
            </a:r>
            <a:r>
              <a:rPr lang="en-US" dirty="0"/>
              <a:t>the growth of new immature follicles </a:t>
            </a:r>
          </a:p>
          <a:p>
            <a:pPr marL="1035050" lvl="1" indent="-577850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/>
              <a:t>FSH – Follicle Stimulating Hormone</a:t>
            </a:r>
          </a:p>
          <a:p>
            <a:pPr lvl="1" eaLnBrk="1" hangingPunct="1">
              <a:defRPr/>
            </a:pPr>
            <a:r>
              <a:rPr lang="en-US" dirty="0"/>
              <a:t>Stimulates growth of follicles on the ovary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u="sng" dirty="0"/>
              <a:t>LH – </a:t>
            </a:r>
            <a:r>
              <a:rPr lang="en-US" b="1" u="sng" dirty="0" err="1"/>
              <a:t>leutenizing</a:t>
            </a:r>
            <a:r>
              <a:rPr lang="en-US" b="1" u="sng" dirty="0"/>
              <a:t> hormone</a:t>
            </a:r>
          </a:p>
          <a:p>
            <a:pPr lvl="1" eaLnBrk="1" hangingPunct="1">
              <a:defRPr/>
            </a:pPr>
            <a:r>
              <a:rPr lang="en-US" dirty="0"/>
              <a:t>Promotes ovulation (release of follicle)</a:t>
            </a:r>
            <a:r>
              <a:rPr lang="en-US" sz="3200" dirty="0"/>
              <a:t> </a:t>
            </a:r>
            <a:endParaRPr lang="en-US" dirty="0"/>
          </a:p>
          <a:p>
            <a:pPr lvl="1"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006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b="1" u="sng" dirty="0" err="1" smtClean="0"/>
              <a:t>Oestrogen</a:t>
            </a:r>
            <a:r>
              <a:rPr lang="en-US" b="1" u="sng" dirty="0" smtClean="0"/>
              <a:t> </a:t>
            </a:r>
            <a:r>
              <a:rPr lang="en-US" b="1" u="sng" dirty="0"/>
              <a:t>– </a:t>
            </a:r>
            <a:r>
              <a:rPr lang="en-US" b="1" u="sng" dirty="0" smtClean="0"/>
              <a:t>Jack </a:t>
            </a:r>
            <a:r>
              <a:rPr lang="en-US" b="1" u="sng" dirty="0"/>
              <a:t>of all </a:t>
            </a:r>
            <a:r>
              <a:rPr lang="en-US" b="1" u="sng" dirty="0" smtClean="0"/>
              <a:t>trades (no abbreviation)</a:t>
            </a:r>
            <a:endParaRPr lang="en-US" b="1" u="sng" dirty="0"/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Causes behavioral changes in the cow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Causes LH surge just prior to release of follicle 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 smtClean="0"/>
              <a:t>Necessary </a:t>
            </a:r>
            <a:r>
              <a:rPr lang="en-US" dirty="0"/>
              <a:t>to ensure that sperm and egg meet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Stimulates muscular contractions that move egg into </a:t>
            </a:r>
            <a:r>
              <a:rPr lang="en-US" dirty="0" smtClean="0"/>
              <a:t>oviduct, </a:t>
            </a:r>
            <a:r>
              <a:rPr lang="en-US" dirty="0"/>
              <a:t>contractions in </a:t>
            </a:r>
            <a:r>
              <a:rPr lang="en-US" dirty="0" smtClean="0"/>
              <a:t>vagina and </a:t>
            </a:r>
            <a:r>
              <a:rPr lang="en-US" dirty="0"/>
              <a:t>uterus to move sperm towards </a:t>
            </a:r>
            <a:r>
              <a:rPr lang="en-US" dirty="0" smtClean="0"/>
              <a:t>oviduct</a:t>
            </a:r>
            <a:r>
              <a:rPr lang="en-US" sz="3200" dirty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Oestrus</a:t>
            </a:r>
            <a:endParaRPr lang="en-US" dirty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General signs of cows in heat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Increased nervousness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Swollen </a:t>
            </a:r>
            <a:r>
              <a:rPr lang="en-US" sz="2400" dirty="0" smtClean="0"/>
              <a:t>vulva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Licking other cows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Reduced feed intake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Best </a:t>
            </a:r>
            <a:r>
              <a:rPr lang="en-US" sz="2800" dirty="0"/>
              <a:t>signs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Stands to be mounted (rather than mounts)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Clear mucus discharge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~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1908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u="sng" dirty="0"/>
              <a:t>Progesterone </a:t>
            </a:r>
          </a:p>
          <a:p>
            <a:pPr marL="990600" lvl="1" indent="-533400" eaLnBrk="1" hangingPunct="1">
              <a:defRPr/>
            </a:pPr>
            <a:r>
              <a:rPr lang="en-US" dirty="0"/>
              <a:t>Prepares uterus for pregnancy</a:t>
            </a:r>
          </a:p>
          <a:p>
            <a:pPr marL="990600" lvl="1" indent="-533400" eaLnBrk="1" hangingPunct="1">
              <a:defRPr/>
            </a:pPr>
            <a:r>
              <a:rPr lang="en-US" dirty="0"/>
              <a:t>Prevents development of new </a:t>
            </a:r>
            <a:r>
              <a:rPr lang="en-US" dirty="0" smtClean="0"/>
              <a:t>follicles during pregnancy</a:t>
            </a:r>
            <a:endParaRPr lang="en-US" dirty="0"/>
          </a:p>
          <a:p>
            <a:pPr marL="990600" lvl="1" indent="-533400" eaLnBrk="1" hangingPunct="1">
              <a:defRPr/>
            </a:pPr>
            <a:r>
              <a:rPr lang="en-US" dirty="0"/>
              <a:t>Prevents recurrence of </a:t>
            </a:r>
            <a:r>
              <a:rPr lang="en-US" dirty="0" err="1" smtClean="0"/>
              <a:t>oestrous</a:t>
            </a:r>
            <a:r>
              <a:rPr lang="en-US" dirty="0" smtClean="0"/>
              <a:t> </a:t>
            </a:r>
            <a:r>
              <a:rPr lang="en-US" dirty="0"/>
              <a:t>cycle during pregnancy</a:t>
            </a:r>
            <a:r>
              <a:rPr lang="en-US" sz="3200" dirty="0"/>
              <a:t> </a:t>
            </a:r>
            <a:r>
              <a:rPr lang="en-US" dirty="0"/>
              <a:t>~</a:t>
            </a:r>
          </a:p>
          <a:p>
            <a:pPr marL="609600" indent="-609600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1676400"/>
            <a:ext cx="854075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/>
              <a:t>Prostaglandins </a:t>
            </a:r>
            <a:r>
              <a:rPr lang="en-US" dirty="0"/>
              <a:t>(</a:t>
            </a:r>
            <a:r>
              <a:rPr lang="en-US" dirty="0">
                <a:latin typeface="Times New Roman" pitchFamily="18" charset="0"/>
              </a:rPr>
              <a:t>PGF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l-GR" baseline="-25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U</a:t>
            </a:r>
            <a:r>
              <a:rPr lang="en-US" dirty="0" smtClean="0"/>
              <a:t>terus </a:t>
            </a:r>
            <a:r>
              <a:rPr lang="en-US" dirty="0"/>
              <a:t>secretes </a:t>
            </a:r>
            <a:r>
              <a:rPr lang="en-US" dirty="0" smtClean="0"/>
              <a:t>this</a:t>
            </a:r>
            <a:r>
              <a:rPr lang="en-US" dirty="0" smtClean="0"/>
              <a:t> i</a:t>
            </a:r>
            <a:r>
              <a:rPr lang="en-US" dirty="0" smtClean="0"/>
              <a:t>n </a:t>
            </a:r>
            <a:r>
              <a:rPr lang="en-US" dirty="0"/>
              <a:t>non-pregnant </a:t>
            </a:r>
            <a:r>
              <a:rPr lang="en-US" dirty="0" smtClean="0"/>
              <a:t>cows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Cause the corpus luteum to regress and stop producing progesterone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Follicles are no longer inhibited and can grow and develop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 animals with a mature corpus luteum, a heat typically occurs 2-7 days after an injection of prostaglandins</a:t>
            </a:r>
            <a:r>
              <a:rPr lang="en-US" sz="3200" dirty="0"/>
              <a:t> </a:t>
            </a:r>
            <a:r>
              <a:rPr lang="en-US" dirty="0"/>
              <a:t>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36852" r="17500" b="11667"/>
          <a:stretch>
            <a:fillRect/>
          </a:stretch>
        </p:blipFill>
        <p:spPr bwMode="auto">
          <a:xfrm>
            <a:off x="990600" y="2673350"/>
            <a:ext cx="73914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25278" r="17612" b="42873"/>
          <a:stretch>
            <a:fillRect/>
          </a:stretch>
        </p:blipFill>
        <p:spPr bwMode="auto">
          <a:xfrm>
            <a:off x="990600" y="228600"/>
            <a:ext cx="739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Summary of </a:t>
            </a:r>
            <a:r>
              <a:rPr lang="en-US" dirty="0" err="1" smtClean="0"/>
              <a:t>Oestrus</a:t>
            </a:r>
            <a:endParaRPr lang="en-US" dirty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Day 20 and 21 (of previous cycle) – Corpus luteum decays; final maturation of a follicle for the next cycle begins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Day 1 and part of Day 2 (30 hours total): estrus (heat period), the point of sexual receptivity.  </a:t>
            </a:r>
          </a:p>
          <a:p>
            <a:pPr lvl="1" eaLnBrk="1" hangingPunct="1">
              <a:defRPr/>
            </a:pPr>
            <a:r>
              <a:rPr lang="en-US" sz="2400" dirty="0"/>
              <a:t>The only time that a cow will allow herself to be mounted.  </a:t>
            </a:r>
          </a:p>
          <a:p>
            <a:pPr lvl="1" eaLnBrk="1" hangingPunct="1">
              <a:defRPr/>
            </a:pPr>
            <a:r>
              <a:rPr lang="en-US" sz="2400" dirty="0"/>
              <a:t>Egg and follicle reach final maturation.</a:t>
            </a:r>
            <a:r>
              <a:rPr lang="en-US" dirty="0"/>
              <a:t> </a:t>
            </a:r>
            <a:r>
              <a:rPr lang="en-US" sz="2400" dirty="0"/>
              <a:t>~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Summary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Day 2-5 [Starting 10-14 hours after last sign of estrus]: follicle is expelled from the ovary into the oviduct (a.k.a. ovulation).  </a:t>
            </a:r>
          </a:p>
          <a:p>
            <a:pPr lvl="1" eaLnBrk="1" hangingPunct="1">
              <a:defRPr/>
            </a:pPr>
            <a:r>
              <a:rPr lang="en-US" sz="2400" dirty="0"/>
              <a:t>Wall of ruptured follicle that remains on the surface of the ovary will become the corpus luteum.</a:t>
            </a:r>
          </a:p>
          <a:p>
            <a:pPr eaLnBrk="1" hangingPunct="1">
              <a:defRPr/>
            </a:pPr>
            <a:r>
              <a:rPr lang="en-US" sz="2800" dirty="0"/>
              <a:t>Days 6-16: corpus luteum is large and fully functional. </a:t>
            </a:r>
          </a:p>
          <a:p>
            <a:pPr lvl="1" eaLnBrk="1" hangingPunct="1">
              <a:defRPr/>
            </a:pPr>
            <a:r>
              <a:rPr lang="en-US" sz="2400" dirty="0"/>
              <a:t>Some growth of follicles which will not fully mature until current corpus luteum regresses, at which time a dominant follicle will emerge and eventually ovulate in the next cycle. 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Days 16-20: Corpus luteum will start to regress.  The uterus will begin to try to detect the presence of an embryo.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if no embryo: the uterus will send a signal to the corpus luteum telling it to regress so that a new cycle can begin.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If egg has been fertilized, the cow is pregnant and the corpus luteum will continue to produce hormones that inhibit follicular development.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Day 20 – 21 – Corpus Luteum decays if there is no fertilized egg;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final maturation of a follicle for the next cycle begins.</a:t>
            </a:r>
            <a:r>
              <a:rPr lang="en-US" dirty="0"/>
              <a:t> </a:t>
            </a:r>
            <a:r>
              <a:rPr lang="en-US" sz="2400" dirty="0"/>
              <a:t>~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Oestrus</a:t>
            </a:r>
            <a:endParaRPr lang="en-US" dirty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This is a </a:t>
            </a:r>
            <a:r>
              <a:rPr lang="en-US" sz="2800" dirty="0" smtClean="0"/>
              <a:t>crucial, small </a:t>
            </a:r>
            <a:r>
              <a:rPr lang="en-US" sz="2800" dirty="0"/>
              <a:t>window </a:t>
            </a:r>
            <a:r>
              <a:rPr lang="en-US" sz="2800" dirty="0" smtClean="0"/>
              <a:t>of time for </a:t>
            </a:r>
            <a:r>
              <a:rPr lang="en-US" sz="2800" dirty="0"/>
              <a:t>the </a:t>
            </a:r>
            <a:r>
              <a:rPr lang="en-US" sz="2800" dirty="0" smtClean="0"/>
              <a:t>farmer to make sure that the cow is fertilised.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Reproduction </a:t>
            </a:r>
            <a:r>
              <a:rPr lang="en-US" sz="2400" dirty="0" smtClean="0"/>
              <a:t>is </a:t>
            </a:r>
            <a:r>
              <a:rPr lang="en-US" sz="2400" dirty="0"/>
              <a:t>dependent on </a:t>
            </a:r>
            <a:r>
              <a:rPr lang="en-US" sz="2400" dirty="0" smtClean="0"/>
              <a:t>fertilisation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smtClean="0"/>
              <a:t>Fertilisation </a:t>
            </a:r>
            <a:r>
              <a:rPr lang="en-US" sz="2400" dirty="0"/>
              <a:t>can only happen when the cow’s body says it can happen.  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400" dirty="0"/>
              <a:t>If the farmer misses this window, his profits will </a:t>
            </a:r>
            <a:r>
              <a:rPr lang="en-US" sz="2400" dirty="0" smtClean="0"/>
              <a:t>decline, no new offspring, no milk. </a:t>
            </a:r>
            <a:endParaRPr lang="en-US" sz="24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21608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Female </a:t>
            </a:r>
            <a:r>
              <a:rPr lang="en-US" dirty="0" smtClean="0"/>
              <a:t>Reproductive </a:t>
            </a:r>
            <a:r>
              <a:rPr lang="en-US" dirty="0"/>
              <a:t>Physiology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farmer needs </a:t>
            </a:r>
            <a:r>
              <a:rPr lang="en-US" sz="2800" dirty="0"/>
              <a:t>to understand how the female reproductive system works.</a:t>
            </a:r>
          </a:p>
          <a:p>
            <a:pPr eaLnBrk="1" hangingPunct="1">
              <a:defRPr/>
            </a:pPr>
            <a:r>
              <a:rPr lang="en-US" sz="2800" dirty="0"/>
              <a:t>It is crucial to understand both the structures and the hormones that allow both </a:t>
            </a:r>
            <a:r>
              <a:rPr lang="en-US" sz="2800" dirty="0" err="1" smtClean="0"/>
              <a:t>oestrus</a:t>
            </a:r>
            <a:r>
              <a:rPr lang="en-US" sz="2800" dirty="0" smtClean="0"/>
              <a:t> </a:t>
            </a:r>
            <a:r>
              <a:rPr lang="en-US" sz="2800" dirty="0"/>
              <a:t>and reproduction.</a:t>
            </a:r>
          </a:p>
          <a:p>
            <a:pPr eaLnBrk="1" hangingPunct="1">
              <a:defRPr/>
            </a:pPr>
            <a:r>
              <a:rPr lang="en-US" sz="2800" dirty="0"/>
              <a:t>These structures and hormones interact to create the situations producers must deal with.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/>
              <a:t>BASIC ANATOMY OF THE COWS REPRODUCTIVE SYSTEM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The cow's reproductive system has four basic functions. </a:t>
            </a:r>
          </a:p>
          <a:p>
            <a:pPr lvl="1" eaLnBrk="1" hangingPunct="1">
              <a:defRPr/>
            </a:pPr>
            <a:r>
              <a:rPr lang="en-US" sz="2400" dirty="0"/>
              <a:t>To produce ova (eggs) which provides half of the eventual offspring's genetic makeup. </a:t>
            </a:r>
          </a:p>
          <a:p>
            <a:pPr lvl="1" eaLnBrk="1" hangingPunct="1">
              <a:defRPr/>
            </a:pPr>
            <a:r>
              <a:rPr lang="en-US" sz="2400" dirty="0"/>
              <a:t>To provide an environment and conditions for the fertilization of those ova. </a:t>
            </a:r>
          </a:p>
          <a:p>
            <a:pPr lvl="1" eaLnBrk="1" hangingPunct="1">
              <a:defRPr/>
            </a:pPr>
            <a:r>
              <a:rPr lang="en-US" sz="2400" dirty="0"/>
              <a:t>To provide a place following fertilization for the nourishment and fetal development of the calf. </a:t>
            </a:r>
          </a:p>
          <a:p>
            <a:pPr lvl="1" eaLnBrk="1" hangingPunct="1">
              <a:defRPr/>
            </a:pPr>
            <a:r>
              <a:rPr lang="en-US" sz="2400" dirty="0"/>
              <a:t>To provide a mechanism for the birth of the calf.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i="1" dirty="0" smtClean="0">
                <a:effectLst/>
              </a:rPr>
              <a:t>Use the text to fill out the missing labels on your diagram.</a:t>
            </a:r>
            <a:endParaRPr lang="en-US" sz="2400" i="1" dirty="0">
              <a:effectLst/>
            </a:endParaRPr>
          </a:p>
          <a:p>
            <a:pPr lvl="1"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Female </a:t>
            </a:r>
            <a:r>
              <a:rPr lang="en-US" dirty="0" smtClean="0"/>
              <a:t>Reproductive </a:t>
            </a:r>
            <a:r>
              <a:rPr lang="en-US" dirty="0"/>
              <a:t>Structures</a:t>
            </a:r>
          </a:p>
        </p:txBody>
      </p:sp>
      <p:pic>
        <p:nvPicPr>
          <p:cNvPr id="6" name="Content Placeholder 5" descr="http://www.fao.org/Wairdocs/ILRI/x5442E/x5442e05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6083" name="Picture 5" descr="g02015a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6705600" y="3352800"/>
            <a:ext cx="2438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764</TotalTime>
  <Words>1310</Words>
  <Application>Microsoft Office PowerPoint</Application>
  <PresentationFormat>On-screen Show (4:3)</PresentationFormat>
  <Paragraphs>177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Compass</vt:lpstr>
      <vt:lpstr>Oestrus</vt:lpstr>
      <vt:lpstr>Oestrus</vt:lpstr>
      <vt:lpstr>Oestrus</vt:lpstr>
      <vt:lpstr>Oestrus</vt:lpstr>
      <vt:lpstr>Female Reproductive Physiology</vt:lpstr>
      <vt:lpstr>BASIC ANATOMY OF THE COWS REPRODUCTIVE SYSTEM</vt:lpstr>
      <vt:lpstr>Female Reproductive Structures</vt:lpstr>
      <vt:lpstr>PowerPoint Presentation</vt:lpstr>
      <vt:lpstr>PowerPoint Presentation</vt:lpstr>
      <vt:lpstr>Vulva </vt:lpstr>
      <vt:lpstr>Vagina</vt:lpstr>
      <vt:lpstr>Cervix</vt:lpstr>
      <vt:lpstr>Uterus &amp; Uterine Horns</vt:lpstr>
      <vt:lpstr>Oviducts (Fallopian Tubes)</vt:lpstr>
      <vt:lpstr>PowerPoint Presentation</vt:lpstr>
      <vt:lpstr>Ovaries</vt:lpstr>
      <vt:lpstr>Ovaries (cont.)</vt:lpstr>
      <vt:lpstr>Follicles </vt:lpstr>
      <vt:lpstr>Infundibulum</vt:lpstr>
      <vt:lpstr>Corpus luteum</vt:lpstr>
      <vt:lpstr>PowerPoint Presentation</vt:lpstr>
      <vt:lpstr>Egg (ovum)</vt:lpstr>
      <vt:lpstr>How they change during oestrus</vt:lpstr>
      <vt:lpstr>PowerPoint Presentation</vt:lpstr>
      <vt:lpstr>Bull reproductive system</vt:lpstr>
      <vt:lpstr>Hormones</vt:lpstr>
      <vt:lpstr>Hormones</vt:lpstr>
      <vt:lpstr>Hormone</vt:lpstr>
      <vt:lpstr>Hormones</vt:lpstr>
      <vt:lpstr>Hormones</vt:lpstr>
      <vt:lpstr>Hormones</vt:lpstr>
      <vt:lpstr>PowerPoint Presentation</vt:lpstr>
      <vt:lpstr>Summary of Oestrus</vt:lpstr>
      <vt:lpstr>Summary</vt:lpstr>
      <vt:lpstr>Hormones</vt:lpstr>
    </vt:vector>
  </TitlesOfParts>
  <Company>MHASD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Reproduction: The engine of agriculture</dc:title>
  <dc:creator>mhasd</dc:creator>
  <cp:lastModifiedBy>Helen McKoy</cp:lastModifiedBy>
  <cp:revision>78</cp:revision>
  <dcterms:created xsi:type="dcterms:W3CDTF">2008-02-11T21:06:49Z</dcterms:created>
  <dcterms:modified xsi:type="dcterms:W3CDTF">2012-08-23T02:43:57Z</dcterms:modified>
</cp:coreProperties>
</file>