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05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722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422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426E-13E0-4015-9AFB-07FC2A20B76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903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86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265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856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634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281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98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735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213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9144000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EFF8F0F-7FE5-4E60-AAFE-1C44CCA89B97}" type="datetimeFigureOut">
              <a:rPr lang="en-NZ" smtClean="0"/>
              <a:pPr/>
              <a:t>22/01/2013</a:t>
            </a:fld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67AEF-0E5A-4EA8-B8E2-642535A18C0D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89625"/>
            <a:ext cx="1706563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Dairy and the environment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Issues in NZ dairy farming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622300"/>
            <a:ext cx="7343775" cy="504825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eaLnBrk="1" hangingPunct="1"/>
            <a:r>
              <a:rPr lang="en-AU" sz="2400" b="1" smtClean="0">
                <a:solidFill>
                  <a:schemeClr val="tx1"/>
                </a:solidFill>
              </a:rPr>
              <a:t>Two main nitrogen losses from agriculture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341438"/>
            <a:ext cx="3455988" cy="45259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AU" sz="2400" b="1" dirty="0" smtClean="0"/>
              <a:t>Nitrate leaching in drainage water causes pollution of surface and groundwater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NZ" sz="2400" b="1" dirty="0" smtClean="0"/>
              <a:t>Nitrous oxide (N</a:t>
            </a:r>
            <a:r>
              <a:rPr lang="en-NZ" sz="2400" b="1" baseline="-25000" dirty="0" smtClean="0"/>
              <a:t>2</a:t>
            </a:r>
            <a:r>
              <a:rPr lang="en-NZ" sz="2400" b="1" dirty="0" smtClean="0"/>
              <a:t>O) is given off by soil and is a potent greenhouse gas. </a:t>
            </a:r>
            <a:endParaRPr lang="en-NZ" sz="2400" b="1" baseline="-250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NZ" sz="2400" b="1" baseline="-250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AU" sz="2400" b="1" baseline="-250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NZ" sz="2400" b="1" dirty="0" smtClean="0"/>
          </a:p>
          <a:p>
            <a:pPr marL="457200" indent="-457200" eaLnBrk="1" hangingPunct="1">
              <a:lnSpc>
                <a:spcPct val="90000"/>
              </a:lnSpc>
            </a:pPr>
            <a:endParaRPr lang="en-AU" sz="2400" b="1" dirty="0" smtClean="0"/>
          </a:p>
        </p:txBody>
      </p:sp>
      <p:pic>
        <p:nvPicPr>
          <p:cNvPr id="3076" name="Picture 4" descr="5&amp;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268413"/>
            <a:ext cx="3960812" cy="2714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07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84780072"/>
              </p:ext>
            </p:extLst>
          </p:nvPr>
        </p:nvGraphicFramePr>
        <p:xfrm>
          <a:off x="1015133" y="3429000"/>
          <a:ext cx="518636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4" imgW="7086600" imgH="4686300" progId="Excel.Chart.8">
                  <p:embed/>
                </p:oleObj>
              </mc:Choice>
              <mc:Fallback>
                <p:oleObj name="Chart" r:id="rId4" imgW="7086600" imgH="46863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133" y="3429000"/>
                        <a:ext cx="5186363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148064" y="4581128"/>
            <a:ext cx="36724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sz="1600" u="sng" dirty="0">
                <a:latin typeface="Arial" charset="0"/>
              </a:rPr>
              <a:t>NZ agricultural greenhouse gases</a:t>
            </a:r>
            <a:endParaRPr lang="en-AU" sz="1600" u="sng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8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2" descr="construc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268760"/>
            <a:ext cx="671039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22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2" descr="LysimeterAeri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980728"/>
            <a:ext cx="617176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718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2" descr="Lysimeter lab stev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764704"/>
            <a:ext cx="50149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08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Results show most leeching from urine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17224"/>
            <a:ext cx="8229600" cy="389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671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can we reduce N losses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Hope it doesn’t rain too much</a:t>
            </a:r>
          </a:p>
          <a:p>
            <a:r>
              <a:rPr lang="en-NZ" dirty="0" smtClean="0"/>
              <a:t>Take stock off the property</a:t>
            </a:r>
          </a:p>
          <a:p>
            <a:r>
              <a:rPr lang="en-NZ" dirty="0" smtClean="0"/>
              <a:t>House stock and collect urine</a:t>
            </a:r>
          </a:p>
          <a:p>
            <a:r>
              <a:rPr lang="en-NZ" dirty="0" smtClean="0"/>
              <a:t>Apply Eco-N</a:t>
            </a:r>
          </a:p>
          <a:p>
            <a:pPr lvl="1"/>
            <a:r>
              <a:rPr lang="en-NZ" dirty="0" smtClean="0"/>
              <a:t>A nitrification inhibitor that effectively reduces the leeching on N by reducing the activity of </a:t>
            </a:r>
            <a:r>
              <a:rPr lang="en-NZ" dirty="0" err="1" smtClean="0"/>
              <a:t>nitrosomonas</a:t>
            </a:r>
            <a:r>
              <a:rPr lang="en-NZ" dirty="0" smtClean="0"/>
              <a:t> bacteria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2611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904785"/>
              </p:ext>
            </p:extLst>
          </p:nvPr>
        </p:nvGraphicFramePr>
        <p:xfrm>
          <a:off x="2267744" y="1916832"/>
          <a:ext cx="4572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874" t="10498" r="12599" b="15749"/>
                      <a:stretch>
                        <a:fillRect/>
                      </a:stretch>
                    </p:blipFill>
                    <p:spPr bwMode="auto">
                      <a:xfrm>
                        <a:off x="2267744" y="1916832"/>
                        <a:ext cx="45720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361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dirty="0" smtClean="0"/>
              <a:t>4) </a:t>
            </a:r>
            <a:r>
              <a:rPr lang="en-NZ" sz="4000" dirty="0"/>
              <a:t>Pesticide/Agrichemical management</a:t>
            </a:r>
            <a:endParaRPr lang="en-AU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/>
              <a:t>To implement agrichemical management programmes to minimise adverse impacts on people or the </a:t>
            </a:r>
            <a:r>
              <a:rPr lang="en-NZ" sz="2800" dirty="0" smtClean="0"/>
              <a:t>environment</a:t>
            </a:r>
            <a:endParaRPr lang="en-NZ" sz="2800" dirty="0"/>
          </a:p>
          <a:p>
            <a:pPr lvl="1"/>
            <a:r>
              <a:rPr lang="en-NZ" sz="2400" dirty="0"/>
              <a:t>Must have proper </a:t>
            </a:r>
            <a:r>
              <a:rPr lang="en-NZ" sz="2400" b="1" dirty="0"/>
              <a:t>storage</a:t>
            </a:r>
            <a:r>
              <a:rPr lang="en-NZ" sz="2400" dirty="0"/>
              <a:t> facilities</a:t>
            </a:r>
          </a:p>
          <a:p>
            <a:pPr lvl="1"/>
            <a:r>
              <a:rPr lang="en-NZ" sz="2400" dirty="0"/>
              <a:t>Must have records of pesticide </a:t>
            </a:r>
            <a:r>
              <a:rPr lang="en-NZ" sz="2400" b="1" dirty="0"/>
              <a:t>inventories</a:t>
            </a:r>
          </a:p>
          <a:p>
            <a:pPr lvl="1"/>
            <a:r>
              <a:rPr lang="en-NZ" sz="2400" dirty="0"/>
              <a:t>Must keep </a:t>
            </a:r>
            <a:r>
              <a:rPr lang="en-NZ" sz="2400" b="1" dirty="0"/>
              <a:t>records</a:t>
            </a:r>
            <a:r>
              <a:rPr lang="en-NZ" sz="2400" dirty="0"/>
              <a:t> of blanket applications</a:t>
            </a:r>
          </a:p>
          <a:p>
            <a:pPr lvl="1"/>
            <a:r>
              <a:rPr lang="en-NZ" sz="2400" dirty="0"/>
              <a:t>Keep records of </a:t>
            </a:r>
            <a:r>
              <a:rPr lang="en-NZ" sz="2400" b="1" dirty="0"/>
              <a:t>operator training</a:t>
            </a:r>
          </a:p>
          <a:p>
            <a:pPr lvl="1"/>
            <a:r>
              <a:rPr lang="en-NZ" sz="2400" dirty="0"/>
              <a:t>Procedures for handling </a:t>
            </a:r>
            <a:r>
              <a:rPr lang="en-NZ" sz="2400" b="1" dirty="0"/>
              <a:t>spills</a:t>
            </a:r>
          </a:p>
          <a:p>
            <a:pPr lvl="1"/>
            <a:r>
              <a:rPr lang="en-NZ" sz="2400" dirty="0"/>
              <a:t>Provide </a:t>
            </a:r>
            <a:r>
              <a:rPr lang="en-NZ" sz="2400" b="1" dirty="0"/>
              <a:t>safety equipment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Clean Streams Accord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sz="2400" dirty="0" smtClean="0"/>
          </a:p>
          <a:p>
            <a:r>
              <a:rPr lang="en-NZ" sz="2400" dirty="0" smtClean="0"/>
              <a:t>Agreement between dairy industry, government and interest groups to improve water quality (2003), includes:</a:t>
            </a:r>
          </a:p>
          <a:p>
            <a:pPr lvl="1"/>
            <a:endParaRPr lang="en-NZ" sz="2400" dirty="0" smtClean="0"/>
          </a:p>
          <a:p>
            <a:pPr lvl="1"/>
            <a:r>
              <a:rPr lang="en-NZ" sz="2400" dirty="0" smtClean="0"/>
              <a:t>Stock fenced from streams</a:t>
            </a:r>
          </a:p>
          <a:p>
            <a:pPr lvl="1"/>
            <a:r>
              <a:rPr lang="en-NZ" sz="2400" dirty="0" smtClean="0"/>
              <a:t>Crossing points to have bridges</a:t>
            </a:r>
          </a:p>
          <a:p>
            <a:pPr lvl="1"/>
            <a:r>
              <a:rPr lang="en-NZ" sz="2400" dirty="0" smtClean="0"/>
              <a:t>Effluent discharges to be compliant</a:t>
            </a:r>
          </a:p>
          <a:p>
            <a:pPr lvl="1"/>
            <a:r>
              <a:rPr lang="en-NZ" sz="2400" dirty="0" smtClean="0"/>
              <a:t>Nutrient management plans</a:t>
            </a:r>
          </a:p>
          <a:p>
            <a:pPr lvl="1"/>
            <a:r>
              <a:rPr lang="en-NZ" sz="2400" dirty="0" smtClean="0"/>
              <a:t>Wetlands to be fenced from stock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1790700"/>
            <a:ext cx="74771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850" y="476250"/>
            <a:ext cx="9288463" cy="1143000"/>
          </a:xfrm>
        </p:spPr>
        <p:txBody>
          <a:bodyPr/>
          <a:lstStyle/>
          <a:p>
            <a:r>
              <a:rPr lang="en-NZ" sz="4000"/>
              <a:t>Why worry about the environment?</a:t>
            </a:r>
            <a:endParaRPr lang="en-AU" sz="40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NZ" sz="2800" dirty="0" smtClean="0"/>
          </a:p>
          <a:p>
            <a:pPr>
              <a:lnSpc>
                <a:spcPct val="90000"/>
              </a:lnSpc>
            </a:pPr>
            <a:r>
              <a:rPr lang="en-NZ" sz="2800" dirty="0" smtClean="0"/>
              <a:t>A </a:t>
            </a:r>
            <a:r>
              <a:rPr lang="en-NZ" sz="2800" dirty="0"/>
              <a:t>key </a:t>
            </a:r>
            <a:r>
              <a:rPr lang="en-NZ" sz="2800" b="1" dirty="0"/>
              <a:t>marketing</a:t>
            </a:r>
            <a:r>
              <a:rPr lang="en-NZ" sz="2800" dirty="0"/>
              <a:t> strategy is selling NZ dairy products as being from a “clean, green environment</a:t>
            </a:r>
            <a:r>
              <a:rPr lang="en-NZ" sz="2800" dirty="0" smtClean="0"/>
              <a:t>”</a:t>
            </a:r>
          </a:p>
          <a:p>
            <a:pPr>
              <a:lnSpc>
                <a:spcPct val="90000"/>
              </a:lnSpc>
            </a:pPr>
            <a:endParaRPr lang="en-NZ" sz="2800" dirty="0"/>
          </a:p>
          <a:p>
            <a:pPr>
              <a:lnSpc>
                <a:spcPct val="90000"/>
              </a:lnSpc>
            </a:pPr>
            <a:r>
              <a:rPr lang="en-NZ" sz="2800" dirty="0"/>
              <a:t>As farmers we have a </a:t>
            </a:r>
            <a:r>
              <a:rPr lang="en-NZ" sz="2800" b="1" dirty="0"/>
              <a:t>social responsibility</a:t>
            </a:r>
            <a:r>
              <a:rPr lang="en-NZ" sz="2800" dirty="0"/>
              <a:t> to protect the environment in which we live </a:t>
            </a:r>
            <a:endParaRPr lang="en-NZ" sz="2800" dirty="0" smtClean="0"/>
          </a:p>
          <a:p>
            <a:pPr>
              <a:lnSpc>
                <a:spcPct val="90000"/>
              </a:lnSpc>
            </a:pPr>
            <a:endParaRPr lang="en-NZ" sz="2800" dirty="0"/>
          </a:p>
          <a:p>
            <a:pPr>
              <a:lnSpc>
                <a:spcPct val="90000"/>
              </a:lnSpc>
            </a:pPr>
            <a:r>
              <a:rPr lang="en-NZ" sz="2800" dirty="0"/>
              <a:t>The rest of </a:t>
            </a:r>
            <a:r>
              <a:rPr lang="en-NZ" sz="2800" b="1" dirty="0"/>
              <a:t>NZ society will not tolerate</a:t>
            </a:r>
            <a:r>
              <a:rPr lang="en-NZ" sz="2800" dirty="0"/>
              <a:t> the excesses of a few in the farming community</a:t>
            </a:r>
          </a:p>
          <a:p>
            <a:pPr>
              <a:lnSpc>
                <a:spcPct val="90000"/>
              </a:lnSpc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Cows cross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125538"/>
            <a:ext cx="6553200" cy="4608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Environmental Issues </a:t>
            </a:r>
            <a:endParaRPr lang="en-AU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1</a:t>
            </a:r>
            <a:r>
              <a:rPr lang="en-NZ" dirty="0"/>
              <a:t>) Effluent Management</a:t>
            </a:r>
          </a:p>
          <a:p>
            <a:r>
              <a:rPr lang="en-NZ" dirty="0"/>
              <a:t>2) Water Management</a:t>
            </a:r>
          </a:p>
          <a:p>
            <a:r>
              <a:rPr lang="en-NZ" dirty="0"/>
              <a:t>3) Fertiliser Management</a:t>
            </a:r>
          </a:p>
          <a:p>
            <a:r>
              <a:rPr lang="en-NZ" dirty="0" smtClean="0"/>
              <a:t>4) </a:t>
            </a:r>
            <a:r>
              <a:rPr lang="en-NZ" dirty="0"/>
              <a:t>Chemical Management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1) Effluent management</a:t>
            </a:r>
            <a:endParaRPr lang="en-AU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NZ" sz="2800" dirty="0" smtClean="0"/>
          </a:p>
          <a:p>
            <a:r>
              <a:rPr lang="en-NZ" sz="2800" dirty="0" smtClean="0"/>
              <a:t>To </a:t>
            </a:r>
            <a:r>
              <a:rPr lang="en-NZ" sz="2800" dirty="0"/>
              <a:t>have a </a:t>
            </a:r>
            <a:r>
              <a:rPr lang="en-NZ" sz="2800" b="1" dirty="0"/>
              <a:t>treatment system</a:t>
            </a:r>
            <a:r>
              <a:rPr lang="en-NZ" sz="2800" dirty="0"/>
              <a:t> for farm effluent that complies with industry standards and meets the requirement of the </a:t>
            </a:r>
            <a:r>
              <a:rPr lang="en-NZ" sz="2800" dirty="0" smtClean="0"/>
              <a:t>RMA</a:t>
            </a:r>
          </a:p>
          <a:p>
            <a:endParaRPr lang="en-NZ" sz="2800" dirty="0"/>
          </a:p>
          <a:p>
            <a:r>
              <a:rPr lang="en-NZ" sz="2800" dirty="0"/>
              <a:t>Need to have </a:t>
            </a:r>
            <a:r>
              <a:rPr lang="en-NZ" sz="2800" b="1" dirty="0"/>
              <a:t>regional council permit</a:t>
            </a:r>
            <a:r>
              <a:rPr lang="en-NZ" sz="2800" dirty="0"/>
              <a:t> that states how the effluent is handled, how spread and over how many hectares—about 4 ha per 100 cows 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2) Water management</a:t>
            </a:r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NZ" sz="2800" dirty="0" smtClean="0"/>
          </a:p>
          <a:p>
            <a:r>
              <a:rPr lang="en-NZ" sz="2800" dirty="0" smtClean="0"/>
              <a:t>To </a:t>
            </a:r>
            <a:r>
              <a:rPr lang="en-NZ" sz="2800" b="1" dirty="0"/>
              <a:t>control stock access to waterways</a:t>
            </a:r>
            <a:r>
              <a:rPr lang="en-NZ" sz="2800" dirty="0"/>
              <a:t> so as to avoid degradation of water </a:t>
            </a:r>
            <a:r>
              <a:rPr lang="en-NZ" sz="2800" dirty="0" smtClean="0"/>
              <a:t>quality</a:t>
            </a:r>
          </a:p>
          <a:p>
            <a:endParaRPr lang="en-NZ" sz="2800" dirty="0"/>
          </a:p>
          <a:p>
            <a:r>
              <a:rPr lang="en-NZ" sz="2800" dirty="0"/>
              <a:t>To control stock access to significant wetlands to prevent destruction of native flora and </a:t>
            </a:r>
            <a:r>
              <a:rPr lang="en-NZ" sz="2800" dirty="0" smtClean="0"/>
              <a:t>fauna</a:t>
            </a:r>
          </a:p>
          <a:p>
            <a:endParaRPr lang="en-NZ" sz="2800" dirty="0"/>
          </a:p>
          <a:p>
            <a:r>
              <a:rPr lang="en-NZ" sz="2800" dirty="0"/>
              <a:t>To only modify or drain significant wetlands if in compliance with regional/district plans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3) Fertilizer management</a:t>
            </a:r>
            <a:endParaRPr lang="en-A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To </a:t>
            </a:r>
            <a:r>
              <a:rPr lang="en-NZ" sz="2800" dirty="0"/>
              <a:t>carry out an annual </a:t>
            </a:r>
            <a:r>
              <a:rPr lang="en-NZ" sz="2800" b="1" dirty="0"/>
              <a:t>nutrient </a:t>
            </a:r>
            <a:r>
              <a:rPr lang="en-NZ" sz="2800" b="1" dirty="0" smtClean="0"/>
              <a:t>budget</a:t>
            </a:r>
          </a:p>
          <a:p>
            <a:endParaRPr lang="en-NZ" sz="2800" b="1" dirty="0"/>
          </a:p>
          <a:p>
            <a:r>
              <a:rPr lang="en-NZ" sz="2800" dirty="0"/>
              <a:t>To ensure proper execution of the budget to </a:t>
            </a:r>
            <a:r>
              <a:rPr lang="en-NZ" sz="2800" b="1" dirty="0"/>
              <a:t>avoid unnecessary or excessive leaching from the </a:t>
            </a:r>
            <a:r>
              <a:rPr lang="en-NZ" sz="2800" b="1" dirty="0" smtClean="0"/>
              <a:t>soil</a:t>
            </a:r>
          </a:p>
          <a:p>
            <a:endParaRPr lang="en-NZ" sz="2800" b="1" dirty="0"/>
          </a:p>
          <a:p>
            <a:r>
              <a:rPr lang="en-NZ" sz="2800" dirty="0"/>
              <a:t>Budget should include: fertiliser inputs, production sold or moved off of the farm, soil test data—see overhead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 Management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Lysimeter</a:t>
            </a:r>
            <a:r>
              <a:rPr lang="en-US" sz="2400" dirty="0"/>
              <a:t> research have shown that N fertilizers are not a problem  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Each urine patch is equal to 1000 kg nitrogen per ha. 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About ¼ of the farm gets covered in urine on the LUDF annually with a stocking rate of 4.2 cows/ha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Nitrification </a:t>
            </a:r>
            <a:r>
              <a:rPr lang="en-US" sz="2400" dirty="0"/>
              <a:t>inhibitors reduce the amount of N leeched during periods of high rainfall and low growth—can reduce leeching by 60% and increase winter growth by 25%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Cow wee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7550" y="836613"/>
            <a:ext cx="7707313" cy="51768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ND-powerpoi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LAND-powerpoint</Template>
  <TotalTime>42</TotalTime>
  <Words>477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LAND-powerpoint</vt:lpstr>
      <vt:lpstr>Chart</vt:lpstr>
      <vt:lpstr>Slide</vt:lpstr>
      <vt:lpstr>Dairy and the environment</vt:lpstr>
      <vt:lpstr>Why worry about the environment?</vt:lpstr>
      <vt:lpstr>PowerPoint Presentation</vt:lpstr>
      <vt:lpstr>Environmental Issues </vt:lpstr>
      <vt:lpstr>1) Effluent management</vt:lpstr>
      <vt:lpstr>2) Water management</vt:lpstr>
      <vt:lpstr>3) Fertilizer management</vt:lpstr>
      <vt:lpstr>Nitrogen Management</vt:lpstr>
      <vt:lpstr>PowerPoint Presentation</vt:lpstr>
      <vt:lpstr>Two main nitrogen losses from agriculture</vt:lpstr>
      <vt:lpstr>PowerPoint Presentation</vt:lpstr>
      <vt:lpstr>PowerPoint Presentation</vt:lpstr>
      <vt:lpstr>PowerPoint Presentation</vt:lpstr>
      <vt:lpstr>Results show most leeching from urine</vt:lpstr>
      <vt:lpstr>How can we reduce N losses</vt:lpstr>
      <vt:lpstr>PowerPoint Presentation</vt:lpstr>
      <vt:lpstr>4) Pesticide/Agrichemical management</vt:lpstr>
      <vt:lpstr>Clean Streams Accord</vt:lpstr>
      <vt:lpstr>PowerPoint Presentation</vt:lpstr>
    </vt:vector>
  </TitlesOfParts>
  <Company>Lincoln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UCD students May 5, 2011</dc:title>
  <dc:creator>Marvin Pangborn</dc:creator>
  <cp:lastModifiedBy>Marvin Pangborn</cp:lastModifiedBy>
  <cp:revision>9</cp:revision>
  <dcterms:created xsi:type="dcterms:W3CDTF">2011-04-24T22:57:14Z</dcterms:created>
  <dcterms:modified xsi:type="dcterms:W3CDTF">2013-01-22T03:27:58Z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1658347229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Marvin.Pangborn@lincoln.ac.nz</vt:lpwstr>
  </property>
  <property fmtid="{D5CDD505-2E9C-101B-9397-08002B2CF9AE}" pid="6" name="_AuthorEmailDisplayName">
    <vt:lpwstr>Pangborn, Marvin</vt:lpwstr>
  </property>
  <property fmtid="{D5CDD505-2E9C-101B-9397-08002B2CF9AE}" pid="7" name="_PreviousAdHocReviewCycleID">
    <vt:i4>48564386</vt:i4>
  </property>
</Properties>
</file>