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2" r:id="rId3"/>
    <p:sldId id="258" r:id="rId4"/>
    <p:sldId id="265"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1186C1-945A-4BD8-9C67-A9F9F3E19E4B}" type="datetimeFigureOut">
              <a:rPr lang="en-NZ" smtClean="0"/>
              <a:t>25/05/2011</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C559E-71CF-4ED5-9389-1E84450C8614}" type="slidenum">
              <a:rPr lang="en-NZ" smtClean="0"/>
              <a:t>‹#›</a:t>
            </a:fld>
            <a:endParaRPr lang="en-NZ"/>
          </a:p>
        </p:txBody>
      </p:sp>
    </p:spTree>
    <p:extLst>
      <p:ext uri="{BB962C8B-B14F-4D97-AF65-F5344CB8AC3E}">
        <p14:creationId xmlns:p14="http://schemas.microsoft.com/office/powerpoint/2010/main" val="1429362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CC2C559E-71CF-4ED5-9389-1E84450C8614}" type="slidenum">
              <a:rPr lang="en-NZ" smtClean="0"/>
              <a:t>7</a:t>
            </a:fld>
            <a:endParaRPr lang="en-NZ"/>
          </a:p>
        </p:txBody>
      </p:sp>
    </p:spTree>
    <p:extLst>
      <p:ext uri="{BB962C8B-B14F-4D97-AF65-F5344CB8AC3E}">
        <p14:creationId xmlns:p14="http://schemas.microsoft.com/office/powerpoint/2010/main" val="1917621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4FBCE6-7900-40A9-9B6C-01D4C708CF2D}" type="datetimeFigureOut">
              <a:rPr lang="en-NZ" smtClean="0"/>
              <a:t>25/05/2011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C334D2BB-EA9A-45FD-8498-64D0C9F5EC26}" type="slidenum">
              <a:rPr lang="en-NZ" smtClean="0"/>
              <a:t>‹#›</a:t>
            </a:fld>
            <a:endParaRPr lang="en-NZ"/>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FBCE6-7900-40A9-9B6C-01D4C708CF2D}" type="datetimeFigureOut">
              <a:rPr lang="en-NZ" smtClean="0"/>
              <a:t>25/05/2011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334D2BB-EA9A-45FD-8498-64D0C9F5EC26}" type="slidenum">
              <a:rPr lang="en-NZ" smtClean="0"/>
              <a:t>‹#›</a:t>
            </a:fld>
            <a:endParaRPr lang="en-NZ"/>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FBCE6-7900-40A9-9B6C-01D4C708CF2D}" type="datetimeFigureOut">
              <a:rPr lang="en-NZ" smtClean="0"/>
              <a:t>25/05/2011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334D2BB-EA9A-45FD-8498-64D0C9F5EC26}" type="slidenum">
              <a:rPr lang="en-NZ" smtClean="0"/>
              <a:t>‹#›</a:t>
            </a:fld>
            <a:endParaRPr lang="en-N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4FBCE6-7900-40A9-9B6C-01D4C708CF2D}" type="datetimeFigureOut">
              <a:rPr lang="en-NZ" smtClean="0"/>
              <a:t>25/05/2011</a:t>
            </a:fld>
            <a:endParaRPr lang="en-NZ"/>
          </a:p>
        </p:txBody>
      </p:sp>
      <p:sp>
        <p:nvSpPr>
          <p:cNvPr id="10" name="Slide Number Placeholder 9"/>
          <p:cNvSpPr>
            <a:spLocks noGrp="1"/>
          </p:cNvSpPr>
          <p:nvPr>
            <p:ph type="sldNum" sz="quarter" idx="11"/>
          </p:nvPr>
        </p:nvSpPr>
        <p:spPr/>
        <p:txBody>
          <a:bodyPr/>
          <a:lstStyle/>
          <a:p>
            <a:fld id="{C334D2BB-EA9A-45FD-8498-64D0C9F5EC26}" type="slidenum">
              <a:rPr lang="en-NZ" smtClean="0"/>
              <a:t>‹#›</a:t>
            </a:fld>
            <a:endParaRPr lang="en-NZ"/>
          </a:p>
        </p:txBody>
      </p:sp>
      <p:sp>
        <p:nvSpPr>
          <p:cNvPr id="12" name="Footer Placeholder 11"/>
          <p:cNvSpPr>
            <a:spLocks noGrp="1"/>
          </p:cNvSpPr>
          <p:nvPr>
            <p:ph type="ftr" sz="quarter" idx="12"/>
          </p:nvPr>
        </p:nvSpPr>
        <p:spPr/>
        <p:txBody>
          <a:bodyPr/>
          <a:lstStyle/>
          <a:p>
            <a:endParaRPr lang="en-NZ"/>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2A4FBCE6-7900-40A9-9B6C-01D4C708CF2D}" type="datetimeFigureOut">
              <a:rPr lang="en-NZ" smtClean="0"/>
              <a:t>25/05/2011</a:t>
            </a:fld>
            <a:endParaRPr lang="en-NZ"/>
          </a:p>
        </p:txBody>
      </p:sp>
      <p:sp>
        <p:nvSpPr>
          <p:cNvPr id="20" name="Slide Number Placeholder 19"/>
          <p:cNvSpPr>
            <a:spLocks noGrp="1"/>
          </p:cNvSpPr>
          <p:nvPr>
            <p:ph type="sldNum" sz="quarter" idx="11"/>
          </p:nvPr>
        </p:nvSpPr>
        <p:spPr/>
        <p:txBody>
          <a:bodyPr/>
          <a:lstStyle/>
          <a:p>
            <a:fld id="{C334D2BB-EA9A-45FD-8498-64D0C9F5EC26}" type="slidenum">
              <a:rPr lang="en-NZ" smtClean="0"/>
              <a:t>‹#›</a:t>
            </a:fld>
            <a:endParaRPr lang="en-NZ"/>
          </a:p>
        </p:txBody>
      </p:sp>
      <p:sp>
        <p:nvSpPr>
          <p:cNvPr id="21" name="Footer Placeholder 20"/>
          <p:cNvSpPr>
            <a:spLocks noGrp="1"/>
          </p:cNvSpPr>
          <p:nvPr>
            <p:ph type="ftr" sz="quarter" idx="12"/>
          </p:nvPr>
        </p:nvSpPr>
        <p:spPr/>
        <p:txBody>
          <a:bodyPr/>
          <a:lstStyle/>
          <a:p>
            <a:endParaRPr lang="en-NZ"/>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2A4FBCE6-7900-40A9-9B6C-01D4C708CF2D}" type="datetimeFigureOut">
              <a:rPr lang="en-NZ" smtClean="0"/>
              <a:t>25/05/2011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C334D2BB-EA9A-45FD-8498-64D0C9F5EC26}" type="slidenum">
              <a:rPr lang="en-NZ" smtClean="0"/>
              <a:t>‹#›</a:t>
            </a:fld>
            <a:endParaRPr lang="en-NZ"/>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A4FBCE6-7900-40A9-9B6C-01D4C708CF2D}" type="datetimeFigureOut">
              <a:rPr lang="en-NZ" smtClean="0"/>
              <a:t>25/05/2011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C334D2BB-EA9A-45FD-8498-64D0C9F5EC26}" type="slidenum">
              <a:rPr lang="en-NZ" smtClean="0"/>
              <a:t>‹#›</a:t>
            </a:fld>
            <a:endParaRPr lang="en-NZ"/>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4FBCE6-7900-40A9-9B6C-01D4C708CF2D}" type="datetimeFigureOut">
              <a:rPr lang="en-NZ" smtClean="0"/>
              <a:t>25/05/2011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C334D2BB-EA9A-45FD-8498-64D0C9F5EC26}" type="slidenum">
              <a:rPr lang="en-NZ" smtClean="0"/>
              <a:t>‹#›</a:t>
            </a:fld>
            <a:endParaRPr lang="en-NZ"/>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A4FBCE6-7900-40A9-9B6C-01D4C708CF2D}" type="datetimeFigureOut">
              <a:rPr lang="en-NZ" smtClean="0"/>
              <a:t>25/05/2011</a:t>
            </a:fld>
            <a:endParaRPr lang="en-NZ"/>
          </a:p>
        </p:txBody>
      </p:sp>
      <p:sp>
        <p:nvSpPr>
          <p:cNvPr id="6" name="Slide Number Placeholder 5"/>
          <p:cNvSpPr>
            <a:spLocks noGrp="1"/>
          </p:cNvSpPr>
          <p:nvPr>
            <p:ph type="sldNum" sz="quarter" idx="11"/>
          </p:nvPr>
        </p:nvSpPr>
        <p:spPr/>
        <p:txBody>
          <a:bodyPr/>
          <a:lstStyle/>
          <a:p>
            <a:fld id="{C334D2BB-EA9A-45FD-8498-64D0C9F5EC26}" type="slidenum">
              <a:rPr lang="en-NZ" smtClean="0"/>
              <a:t>‹#›</a:t>
            </a:fld>
            <a:endParaRPr lang="en-NZ"/>
          </a:p>
        </p:txBody>
      </p:sp>
      <p:sp>
        <p:nvSpPr>
          <p:cNvPr id="7" name="Footer Placeholder 6"/>
          <p:cNvSpPr>
            <a:spLocks noGrp="1"/>
          </p:cNvSpPr>
          <p:nvPr>
            <p:ph type="ftr" sz="quarter" idx="12"/>
          </p:nvPr>
        </p:nvSpPr>
        <p:spPr/>
        <p:txBody>
          <a:bodyPr/>
          <a:lstStyle/>
          <a:p>
            <a:endParaRPr lang="en-NZ"/>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2A4FBCE6-7900-40A9-9B6C-01D4C708CF2D}" type="datetimeFigureOut">
              <a:rPr lang="en-NZ" smtClean="0"/>
              <a:t>25/05/2011</a:t>
            </a:fld>
            <a:endParaRPr lang="en-NZ"/>
          </a:p>
        </p:txBody>
      </p:sp>
      <p:sp>
        <p:nvSpPr>
          <p:cNvPr id="10" name="Slide Number Placeholder 9"/>
          <p:cNvSpPr>
            <a:spLocks noGrp="1"/>
          </p:cNvSpPr>
          <p:nvPr>
            <p:ph type="sldNum" sz="quarter" idx="15"/>
          </p:nvPr>
        </p:nvSpPr>
        <p:spPr/>
        <p:txBody>
          <a:bodyPr/>
          <a:lstStyle/>
          <a:p>
            <a:fld id="{C334D2BB-EA9A-45FD-8498-64D0C9F5EC26}" type="slidenum">
              <a:rPr lang="en-NZ" smtClean="0"/>
              <a:t>‹#›</a:t>
            </a:fld>
            <a:endParaRPr lang="en-NZ"/>
          </a:p>
        </p:txBody>
      </p:sp>
      <p:sp>
        <p:nvSpPr>
          <p:cNvPr id="13" name="Footer Placeholder 12"/>
          <p:cNvSpPr>
            <a:spLocks noGrp="1"/>
          </p:cNvSpPr>
          <p:nvPr>
            <p:ph type="ftr" sz="quarter" idx="16"/>
          </p:nvPr>
        </p:nvSpPr>
        <p:spPr/>
        <p:txBody>
          <a:bodyPr/>
          <a:lstStyle/>
          <a:p>
            <a:endParaRPr lang="en-NZ"/>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FBCE6-7900-40A9-9B6C-01D4C708CF2D}" type="datetimeFigureOut">
              <a:rPr lang="en-NZ" smtClean="0"/>
              <a:t>25/05/2011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C334D2BB-EA9A-45FD-8498-64D0C9F5EC26}" type="slidenum">
              <a:rPr lang="en-NZ" smtClean="0"/>
              <a:t>‹#›</a:t>
            </a:fld>
            <a:endParaRPr lang="en-NZ"/>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NZ"/>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C334D2BB-EA9A-45FD-8498-64D0C9F5EC26}" type="slidenum">
              <a:rPr lang="en-NZ" smtClean="0"/>
              <a:t>‹#›</a:t>
            </a:fld>
            <a:endParaRPr lang="en-NZ"/>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2A4FBCE6-7900-40A9-9B6C-01D4C708CF2D}" type="datetimeFigureOut">
              <a:rPr lang="en-NZ" smtClean="0"/>
              <a:t>25/05/2011</a:t>
            </a:fld>
            <a:endParaRPr lang="en-N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http://t0.gstatic.com/images?q=tbn:ANd9GcTmuAKvpCK3R8itpCB7tBxyhxdib9yQ1oVHMcvKCfzz9h0f3_yT&amp;t=1"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AIR</a:t>
            </a:r>
            <a:endParaRPr lang="en-NZ" dirty="0"/>
          </a:p>
        </p:txBody>
      </p:sp>
      <p:sp>
        <p:nvSpPr>
          <p:cNvPr id="3" name="Subtitle 2"/>
          <p:cNvSpPr>
            <a:spLocks noGrp="1"/>
          </p:cNvSpPr>
          <p:nvPr>
            <p:ph type="subTitle" idx="1"/>
          </p:nvPr>
        </p:nvSpPr>
        <p:spPr/>
        <p:txBody>
          <a:bodyPr/>
          <a:lstStyle/>
          <a:p>
            <a:endParaRPr lang="en-NZ"/>
          </a:p>
        </p:txBody>
      </p:sp>
    </p:spTree>
    <p:extLst>
      <p:ext uri="{BB962C8B-B14F-4D97-AF65-F5344CB8AC3E}">
        <p14:creationId xmlns:p14="http://schemas.microsoft.com/office/powerpoint/2010/main" val="216802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p:txBody>
          <a:bodyPr/>
          <a:lstStyle/>
          <a:p>
            <a:pPr marL="0" indent="0">
              <a:buNone/>
            </a:pPr>
            <a:r>
              <a:rPr lang="en-NZ" dirty="0" smtClean="0"/>
              <a:t>Increasing </a:t>
            </a:r>
            <a:r>
              <a:rPr lang="en-NZ" b="1" dirty="0" smtClean="0"/>
              <a:t>Carbon Dioxide </a:t>
            </a:r>
            <a:r>
              <a:rPr lang="en-NZ" dirty="0" smtClean="0"/>
              <a:t>levels from .03% to between 0.08 and 0.1% could increase plant yield by 20-30%.</a:t>
            </a:r>
            <a:endParaRPr lang="en-N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209299"/>
            <a:ext cx="2924721" cy="3348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1681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836712"/>
            <a:ext cx="7344816" cy="4401205"/>
          </a:xfrm>
          <a:prstGeom prst="rect">
            <a:avLst/>
          </a:prstGeom>
        </p:spPr>
        <p:txBody>
          <a:bodyPr wrap="square">
            <a:spAutoFit/>
          </a:bodyPr>
          <a:lstStyle/>
          <a:p>
            <a:r>
              <a:rPr lang="en-US" sz="4000" dirty="0" smtClean="0"/>
              <a:t>The maximum rate of photosynthesis will depend on the presence of </a:t>
            </a:r>
            <a:r>
              <a:rPr lang="en-US" sz="4000" dirty="0" smtClean="0">
                <a:solidFill>
                  <a:srgbClr val="FF0000"/>
                </a:solidFill>
              </a:rPr>
              <a:t>limiting factors</a:t>
            </a:r>
            <a:r>
              <a:rPr lang="en-US" sz="4000" dirty="0" smtClean="0"/>
              <a:t>. These factors will prevent the rate of photosynthesis from rising above a certain level. </a:t>
            </a:r>
          </a:p>
          <a:p>
            <a:r>
              <a:rPr lang="en-US" sz="4000" dirty="0" smtClean="0"/>
              <a:t>For example:</a:t>
            </a:r>
            <a:endParaRPr lang="en-US" sz="4000" dirty="0"/>
          </a:p>
        </p:txBody>
      </p:sp>
    </p:spTree>
    <p:extLst>
      <p:ext uri="{BB962C8B-B14F-4D97-AF65-F5344CB8AC3E}">
        <p14:creationId xmlns:p14="http://schemas.microsoft.com/office/powerpoint/2010/main" val="2114653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87624" y="1844824"/>
            <a:ext cx="7239001" cy="762000"/>
          </a:xfrm>
        </p:spPr>
        <p:txBody>
          <a:bodyPr>
            <a:noAutofit/>
          </a:bodyPr>
          <a:lstStyle/>
          <a:p>
            <a:r>
              <a:rPr lang="en-NZ" sz="2800" dirty="0" smtClean="0"/>
              <a:t>Oxygen is 20% of the air, so with good air flow oxygen is rarely lacking. I fact, too much Oxygen can reduce the plants use of Carbon Dioxide so can reduce photosynthesis rates.</a:t>
            </a:r>
            <a:endParaRPr lang="en-NZ" sz="2800" dirty="0"/>
          </a:p>
        </p:txBody>
      </p:sp>
      <p:sp>
        <p:nvSpPr>
          <p:cNvPr id="3" name="Title 2"/>
          <p:cNvSpPr>
            <a:spLocks noGrp="1"/>
          </p:cNvSpPr>
          <p:nvPr>
            <p:ph type="title"/>
          </p:nvPr>
        </p:nvSpPr>
        <p:spPr/>
        <p:txBody>
          <a:bodyPr/>
          <a:lstStyle/>
          <a:p>
            <a:endParaRPr lang="en-NZ"/>
          </a:p>
        </p:txBody>
      </p:sp>
    </p:spTree>
    <p:extLst>
      <p:ext uri="{BB962C8B-B14F-4D97-AF65-F5344CB8AC3E}">
        <p14:creationId xmlns:p14="http://schemas.microsoft.com/office/powerpoint/2010/main" val="1486009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7904" y="476672"/>
            <a:ext cx="4572000" cy="5509200"/>
          </a:xfrm>
          <a:prstGeom prst="rect">
            <a:avLst/>
          </a:prstGeom>
        </p:spPr>
        <p:txBody>
          <a:bodyPr>
            <a:spAutoFit/>
          </a:bodyPr>
          <a:lstStyle/>
          <a:p>
            <a:r>
              <a:rPr lang="en-US" sz="2400" i="1" dirty="0" smtClean="0"/>
              <a:t>This graph shows the maximum value at which increasing </a:t>
            </a:r>
            <a:r>
              <a:rPr lang="en-US" sz="2400" b="1" i="1" dirty="0" smtClean="0"/>
              <a:t>light</a:t>
            </a:r>
            <a:r>
              <a:rPr lang="en-US" sz="2400" i="1" dirty="0" smtClean="0"/>
              <a:t> intensity will increase the rate of photosynthesis</a:t>
            </a:r>
            <a:r>
              <a:rPr lang="en-US" sz="2800" i="1" dirty="0" smtClean="0"/>
              <a:t>. </a:t>
            </a:r>
          </a:p>
          <a:p>
            <a:endParaRPr lang="en-US" sz="2800" dirty="0" smtClean="0"/>
          </a:p>
          <a:p>
            <a:r>
              <a:rPr lang="en-US" sz="2800" dirty="0" smtClean="0"/>
              <a:t>Increasing </a:t>
            </a:r>
            <a:r>
              <a:rPr lang="en-US" sz="2800" b="1" dirty="0" smtClean="0"/>
              <a:t>light</a:t>
            </a:r>
            <a:r>
              <a:rPr lang="en-US" sz="2800" dirty="0" smtClean="0"/>
              <a:t> </a:t>
            </a:r>
            <a:r>
              <a:rPr lang="en-US" sz="2800" dirty="0" smtClean="0"/>
              <a:t>intensity </a:t>
            </a:r>
            <a:r>
              <a:rPr lang="en-US" sz="2800" dirty="0" smtClean="0"/>
              <a:t>will increase the </a:t>
            </a:r>
            <a:r>
              <a:rPr lang="en-US" sz="2800" dirty="0" smtClean="0"/>
              <a:t>rate</a:t>
            </a:r>
            <a:r>
              <a:rPr lang="en-US" sz="2800" dirty="0" smtClean="0"/>
              <a:t> </a:t>
            </a:r>
            <a:r>
              <a:rPr lang="en-US" sz="2800" dirty="0" smtClean="0"/>
              <a:t>of photosynthesis</a:t>
            </a:r>
            <a:r>
              <a:rPr lang="en-US" sz="2800" dirty="0"/>
              <a:t>. Once light intensity reaches about 30,000 lux, the rate of photosynthesis will not increase any more. </a:t>
            </a:r>
            <a:endParaRPr lang="en-US" sz="2800" dirty="0" smtClean="0"/>
          </a:p>
          <a:p>
            <a:endParaRPr lang="en-NZ" sz="2800" dirty="0"/>
          </a:p>
        </p:txBody>
      </p:sp>
      <p:pic>
        <p:nvPicPr>
          <p:cNvPr id="2050" name="Picture 2" descr="http://fhs-bio-wiki.pbworks.com/w/page/12145771/f/lim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838200"/>
            <a:ext cx="299085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403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4572000" cy="4832092"/>
          </a:xfrm>
          <a:prstGeom prst="rect">
            <a:avLst/>
          </a:prstGeom>
        </p:spPr>
        <p:txBody>
          <a:bodyPr>
            <a:spAutoFit/>
          </a:bodyPr>
          <a:lstStyle/>
          <a:p>
            <a:r>
              <a:rPr lang="en-US" sz="2800" dirty="0" smtClean="0"/>
              <a:t>Increasing the </a:t>
            </a:r>
            <a:r>
              <a:rPr lang="en-US" sz="2800" b="1" dirty="0" smtClean="0"/>
              <a:t>temperature</a:t>
            </a:r>
            <a:r>
              <a:rPr lang="en-US" sz="2800" dirty="0" smtClean="0"/>
              <a:t> from 10ºC to </a:t>
            </a:r>
            <a:r>
              <a:rPr lang="en-US" sz="2800" dirty="0" smtClean="0"/>
              <a:t>20ºC doubles </a:t>
            </a:r>
            <a:r>
              <a:rPr lang="en-US" sz="2800" dirty="0" smtClean="0"/>
              <a:t>the rate of photosynthesis as the plant's enzymes will be closer to their optimum working temperature. If the temperature is raised above about 30 degrees, the rate of photosynthesis will drop as the plant's enzymes are </a:t>
            </a:r>
            <a:r>
              <a:rPr lang="en-US" sz="2800" dirty="0" smtClean="0"/>
              <a:t>denatured (broken apart) </a:t>
            </a:r>
            <a:endParaRPr lang="en-NZ" sz="2800" dirty="0"/>
          </a:p>
        </p:txBody>
      </p:sp>
      <p:pic>
        <p:nvPicPr>
          <p:cNvPr id="3074" name="il_fi" descr="http://t0.gstatic.com/images?q=tbn:ANd9GcTmuAKvpCK3R8itpCB7tBxyhxdib9yQ1oVHMcvKCfzz9h0f3_yT&amp;t=1"/>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809539" y="1484784"/>
            <a:ext cx="4614451"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649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4680" y="836712"/>
            <a:ext cx="7776864" cy="5816977"/>
          </a:xfrm>
          <a:prstGeom prst="rect">
            <a:avLst/>
          </a:prstGeom>
        </p:spPr>
        <p:txBody>
          <a:bodyPr wrap="square">
            <a:spAutoFit/>
          </a:bodyPr>
          <a:lstStyle/>
          <a:p>
            <a:r>
              <a:rPr lang="en-US" sz="3200" dirty="0" smtClean="0"/>
              <a:t>The amount of </a:t>
            </a:r>
            <a:r>
              <a:rPr lang="en-US" sz="3200" b="1" dirty="0" smtClean="0"/>
              <a:t>water </a:t>
            </a:r>
            <a:r>
              <a:rPr lang="en-US" sz="3200" dirty="0" smtClean="0"/>
              <a:t>available to the plant will affect the rate of photosynthesis. If the plant does not have enough water, the plant's stomata will shut and the plant will be deprived of Carbon </a:t>
            </a:r>
            <a:r>
              <a:rPr lang="en-US" sz="3200" dirty="0"/>
              <a:t>D</a:t>
            </a:r>
            <a:r>
              <a:rPr lang="en-US" sz="3200" dirty="0" smtClean="0"/>
              <a:t>ioxide, reducing the rate of photosynthesis.</a:t>
            </a:r>
          </a:p>
          <a:p>
            <a:r>
              <a:rPr lang="en-US" sz="3200" dirty="0" smtClean="0"/>
              <a:t> </a:t>
            </a:r>
            <a:r>
              <a:rPr lang="en-US" sz="2800" dirty="0" smtClean="0"/>
              <a:t>NB</a:t>
            </a:r>
            <a:endParaRPr lang="en-US" sz="3200" dirty="0" smtClean="0"/>
          </a:p>
          <a:p>
            <a:r>
              <a:rPr lang="en-US" sz="2400" i="1" dirty="0"/>
              <a:t>Only a small fraction of the water plants take up is needed for photosynthesis. The rest is needed in chemical reactions and to maintain cell shape</a:t>
            </a:r>
            <a:r>
              <a:rPr lang="en-US" sz="2400" i="1" dirty="0" smtClean="0"/>
              <a:t>. </a:t>
            </a:r>
            <a:r>
              <a:rPr lang="en-US" sz="2400" i="1" dirty="0"/>
              <a:t>The lack of carbon dioxide, not water, is the limiting factor of photosynthetic rate.</a:t>
            </a:r>
          </a:p>
          <a:p>
            <a:endParaRPr lang="en-US" sz="2400" i="1" dirty="0"/>
          </a:p>
          <a:p>
            <a:endParaRPr lang="en-NZ" sz="2800" i="1" dirty="0"/>
          </a:p>
        </p:txBody>
      </p:sp>
    </p:spTree>
    <p:extLst>
      <p:ext uri="{BB962C8B-B14F-4D97-AF65-F5344CB8AC3E}">
        <p14:creationId xmlns:p14="http://schemas.microsoft.com/office/powerpoint/2010/main" val="1995909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a:bodyPr>
          <a:lstStyle/>
          <a:p>
            <a:r>
              <a:rPr lang="en-NZ" sz="3200" dirty="0" smtClean="0"/>
              <a:t>So… if carbon dioxide enrichment methods are used to increase productivity there must be high light intensity (above 30,000 lux), plenty of water and a temperature of around 20</a:t>
            </a:r>
            <a:r>
              <a:rPr lang="en-NZ" sz="3200" baseline="30000" dirty="0" smtClean="0"/>
              <a:t>o</a:t>
            </a:r>
            <a:r>
              <a:rPr lang="en-NZ" sz="3200" dirty="0" smtClean="0"/>
              <a:t>C to eliminate these limiting factors.</a:t>
            </a:r>
            <a:endParaRPr lang="en-NZ" sz="3200" dirty="0"/>
          </a:p>
        </p:txBody>
      </p:sp>
    </p:spTree>
    <p:extLst>
      <p:ext uri="{BB962C8B-B14F-4D97-AF65-F5344CB8AC3E}">
        <p14:creationId xmlns:p14="http://schemas.microsoft.com/office/powerpoint/2010/main" val="1803522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95</TotalTime>
  <Words>320</Words>
  <Application>Microsoft Office PowerPoint</Application>
  <PresentationFormat>On-screen Show (4:3)</PresentationFormat>
  <Paragraphs>14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Thermal</vt:lpstr>
      <vt:lpstr>AIR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Bethlehem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dc:title>
  <dc:creator>Helen McKoy</dc:creator>
  <cp:lastModifiedBy>Helen McKoy</cp:lastModifiedBy>
  <cp:revision>9</cp:revision>
  <dcterms:created xsi:type="dcterms:W3CDTF">2011-05-25T01:35:33Z</dcterms:created>
  <dcterms:modified xsi:type="dcterms:W3CDTF">2011-05-25T04:10:13Z</dcterms:modified>
</cp:coreProperties>
</file>